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2"/>
  </p:notesMasterIdLst>
  <p:sldIdLst>
    <p:sldId id="256" r:id="rId2"/>
    <p:sldId id="808" r:id="rId3"/>
    <p:sldId id="638" r:id="rId4"/>
    <p:sldId id="771" r:id="rId5"/>
    <p:sldId id="809" r:id="rId6"/>
    <p:sldId id="810" r:id="rId7"/>
    <p:sldId id="811" r:id="rId8"/>
    <p:sldId id="812" r:id="rId9"/>
    <p:sldId id="813" r:id="rId10"/>
    <p:sldId id="772" r:id="rId11"/>
    <p:sldId id="773" r:id="rId12"/>
    <p:sldId id="814" r:id="rId13"/>
    <p:sldId id="698" r:id="rId14"/>
    <p:sldId id="815" r:id="rId15"/>
    <p:sldId id="816" r:id="rId16"/>
    <p:sldId id="817" r:id="rId17"/>
    <p:sldId id="818" r:id="rId18"/>
    <p:sldId id="744" r:id="rId19"/>
    <p:sldId id="725" r:id="rId20"/>
    <p:sldId id="641" r:id="rId21"/>
    <p:sldId id="734" r:id="rId22"/>
    <p:sldId id="737" r:id="rId23"/>
    <p:sldId id="742" r:id="rId24"/>
    <p:sldId id="745" r:id="rId25"/>
    <p:sldId id="819" r:id="rId26"/>
    <p:sldId id="820" r:id="rId27"/>
    <p:sldId id="821" r:id="rId28"/>
    <p:sldId id="751" r:id="rId29"/>
    <p:sldId id="822" r:id="rId30"/>
    <p:sldId id="752" r:id="rId31"/>
    <p:sldId id="784" r:id="rId32"/>
    <p:sldId id="823" r:id="rId33"/>
    <p:sldId id="824" r:id="rId34"/>
    <p:sldId id="825" r:id="rId35"/>
    <p:sldId id="826" r:id="rId36"/>
    <p:sldId id="707" r:id="rId37"/>
    <p:sldId id="759" r:id="rId38"/>
    <p:sldId id="827" r:id="rId39"/>
    <p:sldId id="758" r:id="rId40"/>
    <p:sldId id="795" r:id="rId41"/>
    <p:sldId id="796" r:id="rId42"/>
    <p:sldId id="797" r:id="rId43"/>
    <p:sldId id="764" r:id="rId44"/>
    <p:sldId id="802" r:id="rId45"/>
    <p:sldId id="828" r:id="rId46"/>
    <p:sldId id="829" r:id="rId47"/>
    <p:sldId id="830" r:id="rId48"/>
    <p:sldId id="806" r:id="rId49"/>
    <p:sldId id="831" r:id="rId50"/>
    <p:sldId id="832" r:id="rId51"/>
    <p:sldId id="833" r:id="rId52"/>
    <p:sldId id="834" r:id="rId53"/>
    <p:sldId id="803" r:id="rId54"/>
    <p:sldId id="835" r:id="rId55"/>
    <p:sldId id="836" r:id="rId56"/>
    <p:sldId id="837" r:id="rId57"/>
    <p:sldId id="838" r:id="rId58"/>
    <p:sldId id="804" r:id="rId59"/>
    <p:sldId id="805" r:id="rId60"/>
    <p:sldId id="724" r:id="rId61"/>
  </p:sldIdLst>
  <p:sldSz cx="9144000" cy="6858000" type="screen4x3"/>
  <p:notesSz cx="7099300" cy="10234613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rtur" initials="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A6A6"/>
    <a:srgbClr val="D9D9D9"/>
    <a:srgbClr val="F79646"/>
    <a:srgbClr val="FF950E"/>
    <a:srgbClr val="FF4343"/>
    <a:srgbClr val="004993"/>
    <a:srgbClr val="7B871B"/>
    <a:srgbClr val="8B4B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89000" autoAdjust="0"/>
  </p:normalViewPr>
  <p:slideViewPr>
    <p:cSldViewPr>
      <p:cViewPr varScale="1">
        <p:scale>
          <a:sx n="63" d="100"/>
          <a:sy n="63" d="100"/>
        </p:scale>
        <p:origin x="151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commentAuthors" Target="commentAuthor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artek%20Ko&#322;sut\Dropbox\SIEDLCE\DAN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miasto Siedlce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l-PL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LUDNOŚĆ!$C$58:$L$58</c:f>
              <c:strCach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strCache>
            </c:strRef>
          </c:cat>
          <c:val>
            <c:numRef>
              <c:f>LUDNOŚĆ!$C$64:$L$64</c:f>
              <c:numCache>
                <c:formatCode>0.0</c:formatCode>
                <c:ptCount val="10"/>
                <c:pt idx="0">
                  <c:v>1.7528597582351948</c:v>
                </c:pt>
                <c:pt idx="1">
                  <c:v>3.2314161129568104</c:v>
                </c:pt>
                <c:pt idx="2">
                  <c:v>3.3224747245331017</c:v>
                </c:pt>
                <c:pt idx="3">
                  <c:v>3.2753220083442729</c:v>
                </c:pt>
                <c:pt idx="4">
                  <c:v>4.2365744639502498</c:v>
                </c:pt>
                <c:pt idx="5">
                  <c:v>3.7636286035773874</c:v>
                </c:pt>
                <c:pt idx="6">
                  <c:v>4.3903909413784517</c:v>
                </c:pt>
                <c:pt idx="7">
                  <c:v>4.1448744769874475</c:v>
                </c:pt>
                <c:pt idx="8">
                  <c:v>2.6573115337792728</c:v>
                </c:pt>
                <c:pt idx="9">
                  <c:v>3.2614248104051238</c:v>
                </c:pt>
              </c:numCache>
            </c:numRef>
          </c:val>
          <c:smooth val="0"/>
        </c:ser>
        <c:ser>
          <c:idx val="1"/>
          <c:order val="1"/>
          <c:tx>
            <c:v>średnia dla grupy porównawczej</c:v>
          </c:tx>
          <c:spPr>
            <a:ln w="28575" cap="rnd">
              <a:solidFill>
                <a:schemeClr val="bg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l-PL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LUDNOŚĆ!$C$58:$L$58</c:f>
              <c:strCach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strCache>
            </c:strRef>
          </c:cat>
          <c:val>
            <c:numRef>
              <c:f>LUDNOŚĆ!$C$69:$L$69</c:f>
              <c:numCache>
                <c:formatCode>0.0</c:formatCode>
                <c:ptCount val="10"/>
                <c:pt idx="0">
                  <c:v>1.5689378091165191</c:v>
                </c:pt>
                <c:pt idx="1">
                  <c:v>1.2691166307916575</c:v>
                </c:pt>
                <c:pt idx="2">
                  <c:v>1.3432820681296427</c:v>
                </c:pt>
                <c:pt idx="3">
                  <c:v>1.6275279860218141</c:v>
                </c:pt>
                <c:pt idx="4">
                  <c:v>2.0686572527990039</c:v>
                </c:pt>
                <c:pt idx="5">
                  <c:v>2.0894600644744981</c:v>
                </c:pt>
                <c:pt idx="6">
                  <c:v>2.2464105081042889</c:v>
                </c:pt>
                <c:pt idx="7">
                  <c:v>1.6058645836332321</c:v>
                </c:pt>
                <c:pt idx="8">
                  <c:v>1.2195074087619449</c:v>
                </c:pt>
                <c:pt idx="9">
                  <c:v>0.47806762914667017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558103712"/>
        <c:axId val="-558102080"/>
      </c:lineChart>
      <c:catAx>
        <c:axId val="-558103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l-PL"/>
          </a:p>
        </c:txPr>
        <c:crossAx val="-558102080"/>
        <c:crosses val="autoZero"/>
        <c:auto val="1"/>
        <c:lblAlgn val="ctr"/>
        <c:lblOffset val="100"/>
        <c:noMultiLvlLbl val="0"/>
      </c:catAx>
      <c:valAx>
        <c:axId val="-558102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5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pl-PL" sz="120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współczynnik przyrostu naturalnego na 1000 mieszkańców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pl-PL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l-PL"/>
          </a:p>
        </c:txPr>
        <c:crossAx val="-558103712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50000"/>
          <a:lumOff val="50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311B80-CEB6-47B9-8BAB-B38720ABA0A3}" type="doc">
      <dgm:prSet loTypeId="urn:microsoft.com/office/officeart/2005/8/layout/hProcess11" loCatId="process" qsTypeId="urn:microsoft.com/office/officeart/2005/8/quickstyle/simple1" qsCatId="simple" csTypeId="urn:microsoft.com/office/officeart/2005/8/colors/accent6_2" csCatId="accent6" phldr="1"/>
      <dgm:spPr/>
    </dgm:pt>
    <dgm:pt modelId="{BD3EA841-F690-43D2-A967-51DB6E97066F}">
      <dgm:prSet phldrT="[Tekst]" custT="1"/>
      <dgm:spPr>
        <a:xfrm>
          <a:off x="2411" y="0"/>
          <a:ext cx="1591270" cy="1280160"/>
        </a:xfrm>
      </dgm:spPr>
      <dgm:t>
        <a:bodyPr/>
        <a:lstStyle/>
        <a:p>
          <a:r>
            <a:rPr lang="pl-PL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Sytuacja aktualna </a:t>
          </a:r>
        </a:p>
        <a:p>
          <a:r>
            <a:rPr lang="pl-PL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[2015 r.]</a:t>
          </a:r>
          <a:endParaRPr lang="pl-PL" sz="18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181D99B-2168-4B3A-AFD3-3C43EB1F71D6}" type="parTrans" cxnId="{9C60BBA2-A0D4-4F82-9D41-F9D28AEDC259}">
      <dgm:prSet/>
      <dgm:spPr/>
      <dgm:t>
        <a:bodyPr/>
        <a:lstStyle/>
        <a:p>
          <a:endParaRPr lang="pl-PL"/>
        </a:p>
      </dgm:t>
    </dgm:pt>
    <dgm:pt modelId="{ECE8F0A4-53DB-4891-B03D-B79D17BFB2B3}" type="sibTrans" cxnId="{9C60BBA2-A0D4-4F82-9D41-F9D28AEDC259}">
      <dgm:prSet/>
      <dgm:spPr/>
      <dgm:t>
        <a:bodyPr/>
        <a:lstStyle/>
        <a:p>
          <a:endParaRPr lang="pl-PL"/>
        </a:p>
      </dgm:t>
    </dgm:pt>
    <dgm:pt modelId="{FA5544A4-7495-4456-ABBE-F8EDF5BA3568}">
      <dgm:prSet phldrT="[Tekst]" custT="1"/>
      <dgm:spPr>
        <a:xfrm>
          <a:off x="1673244" y="1920240"/>
          <a:ext cx="1591270" cy="1280160"/>
        </a:xfrm>
      </dgm:spPr>
      <dgm:t>
        <a:bodyPr/>
        <a:lstStyle/>
        <a:p>
          <a:r>
            <a:rPr lang="pl-PL" sz="240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STRATEGIA</a:t>
          </a:r>
          <a:endParaRPr lang="pl-PL" sz="24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1F57E09-6AF5-44CB-8053-2D7BFDF4A6D8}" type="parTrans" cxnId="{58CCA920-56E8-4BBA-856B-C22BB58A7E02}">
      <dgm:prSet/>
      <dgm:spPr/>
      <dgm:t>
        <a:bodyPr/>
        <a:lstStyle/>
        <a:p>
          <a:endParaRPr lang="pl-PL"/>
        </a:p>
      </dgm:t>
    </dgm:pt>
    <dgm:pt modelId="{FE4372C6-F4E0-4909-AC08-5BAC2EA99AD4}" type="sibTrans" cxnId="{58CCA920-56E8-4BBA-856B-C22BB58A7E02}">
      <dgm:prSet/>
      <dgm:spPr/>
      <dgm:t>
        <a:bodyPr/>
        <a:lstStyle/>
        <a:p>
          <a:endParaRPr lang="pl-PL"/>
        </a:p>
      </dgm:t>
    </dgm:pt>
    <dgm:pt modelId="{51876026-9C6A-4BA2-9E5E-C6E51AFAF874}">
      <dgm:prSet phldrT="[Tekst]" custT="1"/>
      <dgm:spPr>
        <a:xfrm>
          <a:off x="3344078" y="0"/>
          <a:ext cx="1591270" cy="1280160"/>
        </a:xfrm>
      </dgm:spPr>
      <dgm:t>
        <a:bodyPr/>
        <a:lstStyle/>
        <a:p>
          <a:r>
            <a:rPr lang="pl-PL" sz="180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Wizja </a:t>
          </a:r>
        </a:p>
        <a:p>
          <a:r>
            <a:rPr lang="pl-PL" sz="180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[2025 r.]</a:t>
          </a:r>
          <a:endParaRPr lang="pl-PL" sz="18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6B98EED-1153-45EB-9938-B102CFFB5CEC}" type="parTrans" cxnId="{71178E1F-1D84-4638-8FA8-6CB8848200E8}">
      <dgm:prSet/>
      <dgm:spPr/>
      <dgm:t>
        <a:bodyPr/>
        <a:lstStyle/>
        <a:p>
          <a:endParaRPr lang="pl-PL"/>
        </a:p>
      </dgm:t>
    </dgm:pt>
    <dgm:pt modelId="{CF7E7E85-BB5D-4B6B-94D6-CC580500186D}" type="sibTrans" cxnId="{71178E1F-1D84-4638-8FA8-6CB8848200E8}">
      <dgm:prSet/>
      <dgm:spPr/>
      <dgm:t>
        <a:bodyPr/>
        <a:lstStyle/>
        <a:p>
          <a:endParaRPr lang="pl-PL"/>
        </a:p>
      </dgm:t>
    </dgm:pt>
    <dgm:pt modelId="{CD4D2F9D-D474-4CDE-9202-49D5D7E07E57}" type="pres">
      <dgm:prSet presAssocID="{6E311B80-CEB6-47B9-8BAB-B38720ABA0A3}" presName="Name0" presStyleCnt="0">
        <dgm:presLayoutVars>
          <dgm:dir/>
          <dgm:resizeHandles val="exact"/>
        </dgm:presLayoutVars>
      </dgm:prSet>
      <dgm:spPr/>
    </dgm:pt>
    <dgm:pt modelId="{7B157C37-B5AE-4B66-B892-99FDEAA9A90B}" type="pres">
      <dgm:prSet presAssocID="{6E311B80-CEB6-47B9-8BAB-B38720ABA0A3}" presName="arrow" presStyleLbl="bgShp" presStyleIdx="0" presStyleCnt="1"/>
      <dgm:spPr>
        <a:xfrm>
          <a:off x="0" y="960120"/>
          <a:ext cx="5486400" cy="1280160"/>
        </a:xfrm>
        <a:prstGeom prst="notchedRightArrow">
          <a:avLst/>
        </a:prstGeom>
      </dgm:spPr>
    </dgm:pt>
    <dgm:pt modelId="{8AF90459-6EEF-43B6-ABD0-C546C9E55993}" type="pres">
      <dgm:prSet presAssocID="{6E311B80-CEB6-47B9-8BAB-B38720ABA0A3}" presName="points" presStyleCnt="0"/>
      <dgm:spPr/>
    </dgm:pt>
    <dgm:pt modelId="{739AC2AC-9B2D-4B45-AC2C-0DDE3EDEEACE}" type="pres">
      <dgm:prSet presAssocID="{BD3EA841-F690-43D2-A967-51DB6E97066F}" presName="compositeA" presStyleCnt="0"/>
      <dgm:spPr/>
    </dgm:pt>
    <dgm:pt modelId="{1CF802EA-E1DD-4AC0-A7D7-0D731B576ACF}" type="pres">
      <dgm:prSet presAssocID="{BD3EA841-F690-43D2-A967-51DB6E97066F}" presName="textA" presStyleLbl="revTx" presStyleIdx="0" presStyleCnt="3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pl-PL"/>
        </a:p>
      </dgm:t>
    </dgm:pt>
    <dgm:pt modelId="{F3960C31-6315-4336-BB95-8CFD0F51CD84}" type="pres">
      <dgm:prSet presAssocID="{BD3EA841-F690-43D2-A967-51DB6E97066F}" presName="circleA" presStyleLbl="node1" presStyleIdx="0" presStyleCnt="3"/>
      <dgm:spPr>
        <a:xfrm>
          <a:off x="638026" y="1440180"/>
          <a:ext cx="320040" cy="320040"/>
        </a:xfrm>
        <a:prstGeom prst="ellipse">
          <a:avLst/>
        </a:prstGeom>
      </dgm:spPr>
    </dgm:pt>
    <dgm:pt modelId="{EE119BE2-5A8D-4F4C-8362-5AA3C75C103E}" type="pres">
      <dgm:prSet presAssocID="{BD3EA841-F690-43D2-A967-51DB6E97066F}" presName="spaceA" presStyleCnt="0"/>
      <dgm:spPr/>
    </dgm:pt>
    <dgm:pt modelId="{1D2C8D3D-99E5-4D53-843B-9FBE317177B8}" type="pres">
      <dgm:prSet presAssocID="{ECE8F0A4-53DB-4891-B03D-B79D17BFB2B3}" presName="space" presStyleCnt="0"/>
      <dgm:spPr/>
    </dgm:pt>
    <dgm:pt modelId="{76A24FEF-9C0B-406C-81E1-57FB3A0000D1}" type="pres">
      <dgm:prSet presAssocID="{FA5544A4-7495-4456-ABBE-F8EDF5BA3568}" presName="compositeB" presStyleCnt="0"/>
      <dgm:spPr/>
    </dgm:pt>
    <dgm:pt modelId="{8536A8EE-B3A2-4885-BD2C-AE2DF6702A39}" type="pres">
      <dgm:prSet presAssocID="{FA5544A4-7495-4456-ABBE-F8EDF5BA3568}" presName="textB" presStyleLbl="revTx" presStyleIdx="1" presStyleCnt="3" custScaleX="11484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pl-PL"/>
        </a:p>
      </dgm:t>
    </dgm:pt>
    <dgm:pt modelId="{20A7B623-5684-4690-85A4-5B23643A7B4C}" type="pres">
      <dgm:prSet presAssocID="{FA5544A4-7495-4456-ABBE-F8EDF5BA3568}" presName="circleB" presStyleLbl="node1" presStyleIdx="1" presStyleCnt="3"/>
      <dgm:spPr>
        <a:xfrm>
          <a:off x="2308860" y="1440180"/>
          <a:ext cx="320040" cy="320040"/>
        </a:xfrm>
        <a:prstGeom prst="ellipse">
          <a:avLst/>
        </a:prstGeom>
      </dgm:spPr>
    </dgm:pt>
    <dgm:pt modelId="{807F3F44-EFA4-4D24-A2A7-FA5BB5F753E4}" type="pres">
      <dgm:prSet presAssocID="{FA5544A4-7495-4456-ABBE-F8EDF5BA3568}" presName="spaceB" presStyleCnt="0"/>
      <dgm:spPr/>
    </dgm:pt>
    <dgm:pt modelId="{44AF9C85-A0C7-4A70-9916-380306872781}" type="pres">
      <dgm:prSet presAssocID="{FE4372C6-F4E0-4909-AC08-5BAC2EA99AD4}" presName="space" presStyleCnt="0"/>
      <dgm:spPr/>
    </dgm:pt>
    <dgm:pt modelId="{D406F2DC-A5E1-46CB-A4D5-99B5C0256120}" type="pres">
      <dgm:prSet presAssocID="{51876026-9C6A-4BA2-9E5E-C6E51AFAF874}" presName="compositeA" presStyleCnt="0"/>
      <dgm:spPr/>
    </dgm:pt>
    <dgm:pt modelId="{F62A8617-598B-43CB-AA63-682D452D56FC}" type="pres">
      <dgm:prSet presAssocID="{51876026-9C6A-4BA2-9E5E-C6E51AFAF874}" presName="textA" presStyleLbl="revTx" presStyleIdx="2" presStyleCnt="3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pl-PL"/>
        </a:p>
      </dgm:t>
    </dgm:pt>
    <dgm:pt modelId="{5EB473C5-138E-4A2B-A5BF-5736D8F4D651}" type="pres">
      <dgm:prSet presAssocID="{51876026-9C6A-4BA2-9E5E-C6E51AFAF874}" presName="circleA" presStyleLbl="node1" presStyleIdx="2" presStyleCnt="3"/>
      <dgm:spPr>
        <a:xfrm>
          <a:off x="3979693" y="1440180"/>
          <a:ext cx="320040" cy="320040"/>
        </a:xfrm>
        <a:prstGeom prst="ellipse">
          <a:avLst/>
        </a:prstGeom>
      </dgm:spPr>
    </dgm:pt>
    <dgm:pt modelId="{BE9E526D-7477-4F7F-B6EC-0F560C7B1C31}" type="pres">
      <dgm:prSet presAssocID="{51876026-9C6A-4BA2-9E5E-C6E51AFAF874}" presName="spaceA" presStyleCnt="0"/>
      <dgm:spPr/>
    </dgm:pt>
  </dgm:ptLst>
  <dgm:cxnLst>
    <dgm:cxn modelId="{71178E1F-1D84-4638-8FA8-6CB8848200E8}" srcId="{6E311B80-CEB6-47B9-8BAB-B38720ABA0A3}" destId="{51876026-9C6A-4BA2-9E5E-C6E51AFAF874}" srcOrd="2" destOrd="0" parTransId="{26B98EED-1153-45EB-9938-B102CFFB5CEC}" sibTransId="{CF7E7E85-BB5D-4B6B-94D6-CC580500186D}"/>
    <dgm:cxn modelId="{38BB61A8-F0FA-4705-9048-DD5F75B2571C}" type="presOf" srcId="{FA5544A4-7495-4456-ABBE-F8EDF5BA3568}" destId="{8536A8EE-B3A2-4885-BD2C-AE2DF6702A39}" srcOrd="0" destOrd="0" presId="urn:microsoft.com/office/officeart/2005/8/layout/hProcess11"/>
    <dgm:cxn modelId="{58CCA920-56E8-4BBA-856B-C22BB58A7E02}" srcId="{6E311B80-CEB6-47B9-8BAB-B38720ABA0A3}" destId="{FA5544A4-7495-4456-ABBE-F8EDF5BA3568}" srcOrd="1" destOrd="0" parTransId="{61F57E09-6AF5-44CB-8053-2D7BFDF4A6D8}" sibTransId="{FE4372C6-F4E0-4909-AC08-5BAC2EA99AD4}"/>
    <dgm:cxn modelId="{5FD43F95-E6D8-49F4-BD75-8E3B82BDC2CD}" type="presOf" srcId="{BD3EA841-F690-43D2-A967-51DB6E97066F}" destId="{1CF802EA-E1DD-4AC0-A7D7-0D731B576ACF}" srcOrd="0" destOrd="0" presId="urn:microsoft.com/office/officeart/2005/8/layout/hProcess11"/>
    <dgm:cxn modelId="{F663843A-0F1C-4B7B-9499-24468F1FCB45}" type="presOf" srcId="{6E311B80-CEB6-47B9-8BAB-B38720ABA0A3}" destId="{CD4D2F9D-D474-4CDE-9202-49D5D7E07E57}" srcOrd="0" destOrd="0" presId="urn:microsoft.com/office/officeart/2005/8/layout/hProcess11"/>
    <dgm:cxn modelId="{5EB301F1-087D-4440-9CE8-EE49C1DA7C69}" type="presOf" srcId="{51876026-9C6A-4BA2-9E5E-C6E51AFAF874}" destId="{F62A8617-598B-43CB-AA63-682D452D56FC}" srcOrd="0" destOrd="0" presId="urn:microsoft.com/office/officeart/2005/8/layout/hProcess11"/>
    <dgm:cxn modelId="{9C60BBA2-A0D4-4F82-9D41-F9D28AEDC259}" srcId="{6E311B80-CEB6-47B9-8BAB-B38720ABA0A3}" destId="{BD3EA841-F690-43D2-A967-51DB6E97066F}" srcOrd="0" destOrd="0" parTransId="{C181D99B-2168-4B3A-AFD3-3C43EB1F71D6}" sibTransId="{ECE8F0A4-53DB-4891-B03D-B79D17BFB2B3}"/>
    <dgm:cxn modelId="{FE1BAD4D-4F69-488D-B87E-BCD734364028}" type="presParOf" srcId="{CD4D2F9D-D474-4CDE-9202-49D5D7E07E57}" destId="{7B157C37-B5AE-4B66-B892-99FDEAA9A90B}" srcOrd="0" destOrd="0" presId="urn:microsoft.com/office/officeart/2005/8/layout/hProcess11"/>
    <dgm:cxn modelId="{DAF3B8E3-C9FC-41F0-9F20-F8DD0639C9DE}" type="presParOf" srcId="{CD4D2F9D-D474-4CDE-9202-49D5D7E07E57}" destId="{8AF90459-6EEF-43B6-ABD0-C546C9E55993}" srcOrd="1" destOrd="0" presId="urn:microsoft.com/office/officeart/2005/8/layout/hProcess11"/>
    <dgm:cxn modelId="{00DA00F5-501D-476F-91BA-11F23613FC2F}" type="presParOf" srcId="{8AF90459-6EEF-43B6-ABD0-C546C9E55993}" destId="{739AC2AC-9B2D-4B45-AC2C-0DDE3EDEEACE}" srcOrd="0" destOrd="0" presId="urn:microsoft.com/office/officeart/2005/8/layout/hProcess11"/>
    <dgm:cxn modelId="{C3930C5F-71C2-411C-A3C2-6EA8753A16C6}" type="presParOf" srcId="{739AC2AC-9B2D-4B45-AC2C-0DDE3EDEEACE}" destId="{1CF802EA-E1DD-4AC0-A7D7-0D731B576ACF}" srcOrd="0" destOrd="0" presId="urn:microsoft.com/office/officeart/2005/8/layout/hProcess11"/>
    <dgm:cxn modelId="{2344AD35-00B6-42F9-A578-25F26C9C53E5}" type="presParOf" srcId="{739AC2AC-9B2D-4B45-AC2C-0DDE3EDEEACE}" destId="{F3960C31-6315-4336-BB95-8CFD0F51CD84}" srcOrd="1" destOrd="0" presId="urn:microsoft.com/office/officeart/2005/8/layout/hProcess11"/>
    <dgm:cxn modelId="{5B693965-8B80-4030-95E0-DB9439300477}" type="presParOf" srcId="{739AC2AC-9B2D-4B45-AC2C-0DDE3EDEEACE}" destId="{EE119BE2-5A8D-4F4C-8362-5AA3C75C103E}" srcOrd="2" destOrd="0" presId="urn:microsoft.com/office/officeart/2005/8/layout/hProcess11"/>
    <dgm:cxn modelId="{215E3A07-BC7B-406F-95DA-DABE731DE5FB}" type="presParOf" srcId="{8AF90459-6EEF-43B6-ABD0-C546C9E55993}" destId="{1D2C8D3D-99E5-4D53-843B-9FBE317177B8}" srcOrd="1" destOrd="0" presId="urn:microsoft.com/office/officeart/2005/8/layout/hProcess11"/>
    <dgm:cxn modelId="{629C0ABD-9FC5-473C-978A-B8F8CF5F31F3}" type="presParOf" srcId="{8AF90459-6EEF-43B6-ABD0-C546C9E55993}" destId="{76A24FEF-9C0B-406C-81E1-57FB3A0000D1}" srcOrd="2" destOrd="0" presId="urn:microsoft.com/office/officeart/2005/8/layout/hProcess11"/>
    <dgm:cxn modelId="{018EF465-82BA-4072-9F3E-22031D630B42}" type="presParOf" srcId="{76A24FEF-9C0B-406C-81E1-57FB3A0000D1}" destId="{8536A8EE-B3A2-4885-BD2C-AE2DF6702A39}" srcOrd="0" destOrd="0" presId="urn:microsoft.com/office/officeart/2005/8/layout/hProcess11"/>
    <dgm:cxn modelId="{7D7C8DFD-2147-4982-90A3-B657975F7E09}" type="presParOf" srcId="{76A24FEF-9C0B-406C-81E1-57FB3A0000D1}" destId="{20A7B623-5684-4690-85A4-5B23643A7B4C}" srcOrd="1" destOrd="0" presId="urn:microsoft.com/office/officeart/2005/8/layout/hProcess11"/>
    <dgm:cxn modelId="{1DC7C49A-0BBD-432B-BEC9-D17DF53575CF}" type="presParOf" srcId="{76A24FEF-9C0B-406C-81E1-57FB3A0000D1}" destId="{807F3F44-EFA4-4D24-A2A7-FA5BB5F753E4}" srcOrd="2" destOrd="0" presId="urn:microsoft.com/office/officeart/2005/8/layout/hProcess11"/>
    <dgm:cxn modelId="{F5084AB9-96D2-4FFC-83AB-E0CB49C78B16}" type="presParOf" srcId="{8AF90459-6EEF-43B6-ABD0-C546C9E55993}" destId="{44AF9C85-A0C7-4A70-9916-380306872781}" srcOrd="3" destOrd="0" presId="urn:microsoft.com/office/officeart/2005/8/layout/hProcess11"/>
    <dgm:cxn modelId="{FF4F72D6-E3CE-4CAD-AFB8-E115FD17F824}" type="presParOf" srcId="{8AF90459-6EEF-43B6-ABD0-C546C9E55993}" destId="{D406F2DC-A5E1-46CB-A4D5-99B5C0256120}" srcOrd="4" destOrd="0" presId="urn:microsoft.com/office/officeart/2005/8/layout/hProcess11"/>
    <dgm:cxn modelId="{A869C996-A5F3-4260-B677-C7381D2F8CCB}" type="presParOf" srcId="{D406F2DC-A5E1-46CB-A4D5-99B5C0256120}" destId="{F62A8617-598B-43CB-AA63-682D452D56FC}" srcOrd="0" destOrd="0" presId="urn:microsoft.com/office/officeart/2005/8/layout/hProcess11"/>
    <dgm:cxn modelId="{6A2F8287-E179-451D-B10B-C8A9C4827F81}" type="presParOf" srcId="{D406F2DC-A5E1-46CB-A4D5-99B5C0256120}" destId="{5EB473C5-138E-4A2B-A5BF-5736D8F4D651}" srcOrd="1" destOrd="0" presId="urn:microsoft.com/office/officeart/2005/8/layout/hProcess11"/>
    <dgm:cxn modelId="{3FF87097-B207-47E9-8D95-2285060BDF92}" type="presParOf" srcId="{D406F2DC-A5E1-46CB-A4D5-99B5C0256120}" destId="{BE9E526D-7477-4F7F-B6EC-0F560C7B1C31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8F8B498-33C4-496C-BF06-1181C66E01D9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A47257A-6B30-4F65-8E5D-F6C007C6BF85}">
      <dgm:prSet phldrT="[Tekst]"/>
      <dgm:spPr>
        <a:solidFill>
          <a:srgbClr val="00B050"/>
        </a:solidFill>
      </dgm:spPr>
      <dgm:t>
        <a:bodyPr/>
        <a:lstStyle/>
        <a:p>
          <a:r>
            <a:rPr lang="pl-PL" dirty="0" smtClean="0"/>
            <a:t>13</a:t>
          </a:r>
          <a:endParaRPr lang="pl-PL" dirty="0"/>
        </a:p>
      </dgm:t>
    </dgm:pt>
    <dgm:pt modelId="{42049CD8-B05B-4E13-9697-71E7C877AE32}" type="parTrans" cxnId="{CEA52A91-B842-4463-9F6F-F8376C1D9AA4}">
      <dgm:prSet/>
      <dgm:spPr/>
      <dgm:t>
        <a:bodyPr/>
        <a:lstStyle/>
        <a:p>
          <a:endParaRPr lang="pl-PL"/>
        </a:p>
      </dgm:t>
    </dgm:pt>
    <dgm:pt modelId="{629ED986-AA91-49E9-B38F-58811A336688}" type="sibTrans" cxnId="{CEA52A91-B842-4463-9F6F-F8376C1D9AA4}">
      <dgm:prSet/>
      <dgm:spPr/>
      <dgm:t>
        <a:bodyPr/>
        <a:lstStyle/>
        <a:p>
          <a:endParaRPr lang="pl-PL"/>
        </a:p>
      </dgm:t>
    </dgm:pt>
    <dgm:pt modelId="{8F64DCDB-5DE7-4C4E-855F-C7874B59D3E7}">
      <dgm:prSet phldrT="[Tekst]" custT="1"/>
      <dgm:spPr>
        <a:ln>
          <a:solidFill>
            <a:srgbClr val="00B050"/>
          </a:solidFill>
        </a:ln>
      </dgm:spPr>
      <dgm:t>
        <a:bodyPr/>
        <a:lstStyle/>
        <a:p>
          <a:r>
            <a:rPr lang="pl-PL" sz="2000" b="1" dirty="0" smtClean="0"/>
            <a:t>Mocne strony</a:t>
          </a:r>
          <a:endParaRPr lang="pl-PL" sz="1900" b="1" dirty="0"/>
        </a:p>
      </dgm:t>
    </dgm:pt>
    <dgm:pt modelId="{358D80B3-6CA6-4146-B136-BC99CEE3118C}" type="parTrans" cxnId="{700A56A0-EFE0-4E09-B7B1-055E422D50AD}">
      <dgm:prSet/>
      <dgm:spPr/>
      <dgm:t>
        <a:bodyPr/>
        <a:lstStyle/>
        <a:p>
          <a:endParaRPr lang="pl-PL"/>
        </a:p>
      </dgm:t>
    </dgm:pt>
    <dgm:pt modelId="{0D1ECAED-B6C7-42CB-960B-EF6EAF575AE4}" type="sibTrans" cxnId="{700A56A0-EFE0-4E09-B7B1-055E422D50AD}">
      <dgm:prSet/>
      <dgm:spPr/>
      <dgm:t>
        <a:bodyPr/>
        <a:lstStyle/>
        <a:p>
          <a:endParaRPr lang="pl-PL"/>
        </a:p>
      </dgm:t>
    </dgm:pt>
    <dgm:pt modelId="{9DA51EC8-312E-4151-B2D4-CA361CC078DA}">
      <dgm:prSet phldrT="[Tekst]"/>
      <dgm:spPr>
        <a:solidFill>
          <a:srgbClr val="FF0000"/>
        </a:solidFill>
      </dgm:spPr>
      <dgm:t>
        <a:bodyPr/>
        <a:lstStyle/>
        <a:p>
          <a:r>
            <a:rPr lang="pl-PL" dirty="0" smtClean="0"/>
            <a:t>9</a:t>
          </a:r>
          <a:endParaRPr lang="pl-PL" dirty="0"/>
        </a:p>
      </dgm:t>
    </dgm:pt>
    <dgm:pt modelId="{F47032E8-634E-483A-8072-9FAC981E63CB}" type="parTrans" cxnId="{0DBC5A19-B919-438F-8679-CBE2752DE615}">
      <dgm:prSet/>
      <dgm:spPr/>
      <dgm:t>
        <a:bodyPr/>
        <a:lstStyle/>
        <a:p>
          <a:endParaRPr lang="pl-PL"/>
        </a:p>
      </dgm:t>
    </dgm:pt>
    <dgm:pt modelId="{B19CA24B-00E1-4E0D-867C-1934119672BA}" type="sibTrans" cxnId="{0DBC5A19-B919-438F-8679-CBE2752DE615}">
      <dgm:prSet/>
      <dgm:spPr/>
      <dgm:t>
        <a:bodyPr/>
        <a:lstStyle/>
        <a:p>
          <a:endParaRPr lang="pl-PL"/>
        </a:p>
      </dgm:t>
    </dgm:pt>
    <dgm:pt modelId="{461D0184-E97F-45E8-A529-FFC30FEBD07E}">
      <dgm:prSet phldrT="[Tekst]" custT="1"/>
      <dgm:spPr>
        <a:ln>
          <a:solidFill>
            <a:srgbClr val="FF0000"/>
          </a:solidFill>
        </a:ln>
      </dgm:spPr>
      <dgm:t>
        <a:bodyPr/>
        <a:lstStyle/>
        <a:p>
          <a:r>
            <a:rPr lang="pl-PL" sz="2000" b="1" dirty="0" smtClean="0"/>
            <a:t>Słabe strony</a:t>
          </a:r>
          <a:endParaRPr lang="pl-PL" sz="2000" b="1" dirty="0"/>
        </a:p>
      </dgm:t>
    </dgm:pt>
    <dgm:pt modelId="{83408BBC-5656-4268-90C3-1DBAF525F6BE}" type="parTrans" cxnId="{4FF2E583-147B-4D0D-94F4-C70FC109C299}">
      <dgm:prSet/>
      <dgm:spPr/>
      <dgm:t>
        <a:bodyPr/>
        <a:lstStyle/>
        <a:p>
          <a:endParaRPr lang="pl-PL"/>
        </a:p>
      </dgm:t>
    </dgm:pt>
    <dgm:pt modelId="{153A4ED3-8183-4390-B04F-60A3FC7A9F9F}" type="sibTrans" cxnId="{4FF2E583-147B-4D0D-94F4-C70FC109C299}">
      <dgm:prSet/>
      <dgm:spPr/>
      <dgm:t>
        <a:bodyPr/>
        <a:lstStyle/>
        <a:p>
          <a:endParaRPr lang="pl-PL"/>
        </a:p>
      </dgm:t>
    </dgm:pt>
    <dgm:pt modelId="{F051E664-AF17-4F45-964F-FFC9B2587E79}">
      <dgm:prSet phldrT="[Tekst]"/>
      <dgm:spPr>
        <a:solidFill>
          <a:srgbClr val="FF0000"/>
        </a:solidFill>
      </dgm:spPr>
      <dgm:t>
        <a:bodyPr/>
        <a:lstStyle/>
        <a:p>
          <a:r>
            <a:rPr lang="pl-PL" dirty="0" smtClean="0"/>
            <a:t>7</a:t>
          </a:r>
          <a:endParaRPr lang="pl-PL" dirty="0"/>
        </a:p>
      </dgm:t>
    </dgm:pt>
    <dgm:pt modelId="{92C8541F-07C2-4D5B-9D21-BB387F3A8F6C}" type="parTrans" cxnId="{D88CAD60-90B3-4F0B-AEAF-9E6CFD678133}">
      <dgm:prSet/>
      <dgm:spPr/>
      <dgm:t>
        <a:bodyPr/>
        <a:lstStyle/>
        <a:p>
          <a:endParaRPr lang="pl-PL"/>
        </a:p>
      </dgm:t>
    </dgm:pt>
    <dgm:pt modelId="{3B656F5D-DF94-4995-A397-093F7F8E9A33}" type="sibTrans" cxnId="{D88CAD60-90B3-4F0B-AEAF-9E6CFD678133}">
      <dgm:prSet/>
      <dgm:spPr/>
      <dgm:t>
        <a:bodyPr/>
        <a:lstStyle/>
        <a:p>
          <a:endParaRPr lang="pl-PL"/>
        </a:p>
      </dgm:t>
    </dgm:pt>
    <dgm:pt modelId="{FB742430-A511-4887-99F4-8520267DCB58}">
      <dgm:prSet phldrT="[Tekst]" custT="1"/>
      <dgm:spPr>
        <a:ln>
          <a:solidFill>
            <a:srgbClr val="FF0000"/>
          </a:solidFill>
        </a:ln>
      </dgm:spPr>
      <dgm:t>
        <a:bodyPr/>
        <a:lstStyle/>
        <a:p>
          <a:r>
            <a:rPr lang="pl-PL" sz="1900" b="1" dirty="0" smtClean="0"/>
            <a:t>Zagrożenia</a:t>
          </a:r>
          <a:endParaRPr lang="pl-PL" sz="1900" b="1" dirty="0"/>
        </a:p>
      </dgm:t>
    </dgm:pt>
    <dgm:pt modelId="{E89CBB73-23BD-4920-9834-5F014311E350}" type="parTrans" cxnId="{9D71BCE5-4C9B-41A0-9FA0-9A0BD48C8648}">
      <dgm:prSet/>
      <dgm:spPr/>
      <dgm:t>
        <a:bodyPr/>
        <a:lstStyle/>
        <a:p>
          <a:endParaRPr lang="pl-PL"/>
        </a:p>
      </dgm:t>
    </dgm:pt>
    <dgm:pt modelId="{2F062712-D5A1-4D6A-8BA0-82887A86769A}" type="sibTrans" cxnId="{9D71BCE5-4C9B-41A0-9FA0-9A0BD48C8648}">
      <dgm:prSet/>
      <dgm:spPr/>
      <dgm:t>
        <a:bodyPr/>
        <a:lstStyle/>
        <a:p>
          <a:endParaRPr lang="pl-PL"/>
        </a:p>
      </dgm:t>
    </dgm:pt>
    <dgm:pt modelId="{54D6B077-5713-4F36-9259-0CEB95B9002D}">
      <dgm:prSet phldrT="[Tekst]"/>
      <dgm:spPr>
        <a:solidFill>
          <a:srgbClr val="00B050"/>
        </a:solidFill>
      </dgm:spPr>
      <dgm:t>
        <a:bodyPr/>
        <a:lstStyle/>
        <a:p>
          <a:r>
            <a:rPr lang="pl-PL" dirty="0" smtClean="0"/>
            <a:t>7</a:t>
          </a:r>
          <a:endParaRPr lang="pl-PL" dirty="0"/>
        </a:p>
      </dgm:t>
    </dgm:pt>
    <dgm:pt modelId="{D796EDFF-3214-4789-A55C-DD46869B2596}" type="parTrans" cxnId="{1C76EF15-6267-4274-B052-79405045124F}">
      <dgm:prSet/>
      <dgm:spPr/>
      <dgm:t>
        <a:bodyPr/>
        <a:lstStyle/>
        <a:p>
          <a:endParaRPr lang="pl-PL"/>
        </a:p>
      </dgm:t>
    </dgm:pt>
    <dgm:pt modelId="{7587F808-B486-49CD-9825-2EFA5A94D31D}" type="sibTrans" cxnId="{1C76EF15-6267-4274-B052-79405045124F}">
      <dgm:prSet/>
      <dgm:spPr/>
      <dgm:t>
        <a:bodyPr/>
        <a:lstStyle/>
        <a:p>
          <a:endParaRPr lang="pl-PL"/>
        </a:p>
      </dgm:t>
    </dgm:pt>
    <dgm:pt modelId="{83329D86-29A0-413C-B4AB-3D1EFBE1F5A2}">
      <dgm:prSet phldrT="[Tekst]" custT="1"/>
      <dgm:spPr>
        <a:ln>
          <a:solidFill>
            <a:srgbClr val="00B050"/>
          </a:solidFill>
        </a:ln>
      </dgm:spPr>
      <dgm:t>
        <a:bodyPr/>
        <a:lstStyle/>
        <a:p>
          <a:r>
            <a:rPr lang="pl-PL" sz="2000" b="1" dirty="0" smtClean="0"/>
            <a:t>Szanse</a:t>
          </a:r>
          <a:endParaRPr lang="pl-PL" sz="2000" b="1" dirty="0"/>
        </a:p>
      </dgm:t>
    </dgm:pt>
    <dgm:pt modelId="{F785C97D-1DB9-4958-867D-B61CCDFB0F3A}" type="parTrans" cxnId="{1549467F-078D-4562-91FC-7E829AC9CE3E}">
      <dgm:prSet/>
      <dgm:spPr/>
      <dgm:t>
        <a:bodyPr/>
        <a:lstStyle/>
        <a:p>
          <a:endParaRPr lang="pl-PL"/>
        </a:p>
      </dgm:t>
    </dgm:pt>
    <dgm:pt modelId="{27DE3194-AB25-43E9-B17A-CBCB31E08307}" type="sibTrans" cxnId="{1549467F-078D-4562-91FC-7E829AC9CE3E}">
      <dgm:prSet/>
      <dgm:spPr/>
      <dgm:t>
        <a:bodyPr/>
        <a:lstStyle/>
        <a:p>
          <a:endParaRPr lang="pl-PL"/>
        </a:p>
      </dgm:t>
    </dgm:pt>
    <dgm:pt modelId="{D3637F27-A5ED-46E5-856E-5F28444A52A6}" type="pres">
      <dgm:prSet presAssocID="{48F8B498-33C4-496C-BF06-1181C66E01D9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511E9E29-38E4-4B3A-B9FD-E765AE7195E0}" type="pres">
      <dgm:prSet presAssocID="{48F8B498-33C4-496C-BF06-1181C66E01D9}" presName="children" presStyleCnt="0"/>
      <dgm:spPr/>
    </dgm:pt>
    <dgm:pt modelId="{F466DDFE-E601-4283-A17E-63457F1E6775}" type="pres">
      <dgm:prSet presAssocID="{48F8B498-33C4-496C-BF06-1181C66E01D9}" presName="child1group" presStyleCnt="0"/>
      <dgm:spPr/>
    </dgm:pt>
    <dgm:pt modelId="{2CD930C8-6106-402D-8673-BB0AB0A7C3CD}" type="pres">
      <dgm:prSet presAssocID="{48F8B498-33C4-496C-BF06-1181C66E01D9}" presName="child1" presStyleLbl="bgAcc1" presStyleIdx="0" presStyleCnt="4"/>
      <dgm:spPr/>
      <dgm:t>
        <a:bodyPr/>
        <a:lstStyle/>
        <a:p>
          <a:endParaRPr lang="pl-PL"/>
        </a:p>
      </dgm:t>
    </dgm:pt>
    <dgm:pt modelId="{34A0CA0B-451E-4591-8C71-BBDB754B64A6}" type="pres">
      <dgm:prSet presAssocID="{48F8B498-33C4-496C-BF06-1181C66E01D9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E8B6106-7967-4C82-A1DA-426C7B512DD2}" type="pres">
      <dgm:prSet presAssocID="{48F8B498-33C4-496C-BF06-1181C66E01D9}" presName="child2group" presStyleCnt="0"/>
      <dgm:spPr/>
    </dgm:pt>
    <dgm:pt modelId="{A30E0825-B1C1-40B7-AA04-CA174D5FD3E9}" type="pres">
      <dgm:prSet presAssocID="{48F8B498-33C4-496C-BF06-1181C66E01D9}" presName="child2" presStyleLbl="bgAcc1" presStyleIdx="1" presStyleCnt="4"/>
      <dgm:spPr/>
      <dgm:t>
        <a:bodyPr/>
        <a:lstStyle/>
        <a:p>
          <a:endParaRPr lang="pl-PL"/>
        </a:p>
      </dgm:t>
    </dgm:pt>
    <dgm:pt modelId="{3F71547C-AD0E-4C98-AA7C-9303A45235E1}" type="pres">
      <dgm:prSet presAssocID="{48F8B498-33C4-496C-BF06-1181C66E01D9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0FF1427-1195-43FF-9C3D-28D77BBA27B7}" type="pres">
      <dgm:prSet presAssocID="{48F8B498-33C4-496C-BF06-1181C66E01D9}" presName="child3group" presStyleCnt="0"/>
      <dgm:spPr/>
    </dgm:pt>
    <dgm:pt modelId="{0C82D3CD-3684-490B-BC68-F812C85C67BE}" type="pres">
      <dgm:prSet presAssocID="{48F8B498-33C4-496C-BF06-1181C66E01D9}" presName="child3" presStyleLbl="bgAcc1" presStyleIdx="2" presStyleCnt="4"/>
      <dgm:spPr/>
      <dgm:t>
        <a:bodyPr/>
        <a:lstStyle/>
        <a:p>
          <a:endParaRPr lang="pl-PL"/>
        </a:p>
      </dgm:t>
    </dgm:pt>
    <dgm:pt modelId="{29DB26BA-D2E9-4376-8D14-6D5ABEA8067B}" type="pres">
      <dgm:prSet presAssocID="{48F8B498-33C4-496C-BF06-1181C66E01D9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4909340-1CA7-4BB9-B1E6-B0F9959FAE23}" type="pres">
      <dgm:prSet presAssocID="{48F8B498-33C4-496C-BF06-1181C66E01D9}" presName="child4group" presStyleCnt="0"/>
      <dgm:spPr/>
    </dgm:pt>
    <dgm:pt modelId="{A2219563-A05E-4BAB-9BD1-D8FA89BE6F94}" type="pres">
      <dgm:prSet presAssocID="{48F8B498-33C4-496C-BF06-1181C66E01D9}" presName="child4" presStyleLbl="bgAcc1" presStyleIdx="3" presStyleCnt="4"/>
      <dgm:spPr/>
      <dgm:t>
        <a:bodyPr/>
        <a:lstStyle/>
        <a:p>
          <a:endParaRPr lang="pl-PL"/>
        </a:p>
      </dgm:t>
    </dgm:pt>
    <dgm:pt modelId="{F791E668-47C3-4119-B67E-7142332EDE9B}" type="pres">
      <dgm:prSet presAssocID="{48F8B498-33C4-496C-BF06-1181C66E01D9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A4D0AD0-795A-4DF8-B4ED-B0E81E38BBE3}" type="pres">
      <dgm:prSet presAssocID="{48F8B498-33C4-496C-BF06-1181C66E01D9}" presName="childPlaceholder" presStyleCnt="0"/>
      <dgm:spPr/>
    </dgm:pt>
    <dgm:pt modelId="{D0048070-91E2-44D6-BA78-1FE2C82AF5BA}" type="pres">
      <dgm:prSet presAssocID="{48F8B498-33C4-496C-BF06-1181C66E01D9}" presName="circle" presStyleCnt="0"/>
      <dgm:spPr/>
    </dgm:pt>
    <dgm:pt modelId="{F68E2F35-7C07-4728-B510-938EF5E94C3C}" type="pres">
      <dgm:prSet presAssocID="{48F8B498-33C4-496C-BF06-1181C66E01D9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DBB8A1F-6817-46CD-A677-10D3D62E9A9E}" type="pres">
      <dgm:prSet presAssocID="{48F8B498-33C4-496C-BF06-1181C66E01D9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55DABDA-EC29-44AC-8EDD-E782421AFFFE}" type="pres">
      <dgm:prSet presAssocID="{48F8B498-33C4-496C-BF06-1181C66E01D9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25ED5A0-8C81-4841-BEA3-2680EB079DC3}" type="pres">
      <dgm:prSet presAssocID="{48F8B498-33C4-496C-BF06-1181C66E01D9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427E935-E6C1-4533-8CB6-F1859E9997E7}" type="pres">
      <dgm:prSet presAssocID="{48F8B498-33C4-496C-BF06-1181C66E01D9}" presName="quadrantPlaceholder" presStyleCnt="0"/>
      <dgm:spPr/>
    </dgm:pt>
    <dgm:pt modelId="{EE7DA0CF-DD69-4EA0-A071-831992B90947}" type="pres">
      <dgm:prSet presAssocID="{48F8B498-33C4-496C-BF06-1181C66E01D9}" presName="center1" presStyleLbl="fgShp" presStyleIdx="0" presStyleCnt="2"/>
      <dgm:spPr/>
    </dgm:pt>
    <dgm:pt modelId="{620AEAD8-28DE-475A-A34E-C322FD509986}" type="pres">
      <dgm:prSet presAssocID="{48F8B498-33C4-496C-BF06-1181C66E01D9}" presName="center2" presStyleLbl="fgShp" presStyleIdx="1" presStyleCnt="2"/>
      <dgm:spPr/>
    </dgm:pt>
  </dgm:ptLst>
  <dgm:cxnLst>
    <dgm:cxn modelId="{1C76EF15-6267-4274-B052-79405045124F}" srcId="{48F8B498-33C4-496C-BF06-1181C66E01D9}" destId="{54D6B077-5713-4F36-9259-0CEB95B9002D}" srcOrd="3" destOrd="0" parTransId="{D796EDFF-3214-4789-A55C-DD46869B2596}" sibTransId="{7587F808-B486-49CD-9825-2EFA5A94D31D}"/>
    <dgm:cxn modelId="{B4D430DA-CF97-4EDC-95D0-B456AD424DA1}" type="presOf" srcId="{461D0184-E97F-45E8-A529-FFC30FEBD07E}" destId="{A30E0825-B1C1-40B7-AA04-CA174D5FD3E9}" srcOrd="0" destOrd="0" presId="urn:microsoft.com/office/officeart/2005/8/layout/cycle4"/>
    <dgm:cxn modelId="{7E575A6D-80E6-4077-A7C3-31A3533D43C0}" type="presOf" srcId="{461D0184-E97F-45E8-A529-FFC30FEBD07E}" destId="{3F71547C-AD0E-4C98-AA7C-9303A45235E1}" srcOrd="1" destOrd="0" presId="urn:microsoft.com/office/officeart/2005/8/layout/cycle4"/>
    <dgm:cxn modelId="{0A29C5B7-CBDD-4A62-81CF-5D8583D2E6D5}" type="presOf" srcId="{8F64DCDB-5DE7-4C4E-855F-C7874B59D3E7}" destId="{34A0CA0B-451E-4591-8C71-BBDB754B64A6}" srcOrd="1" destOrd="0" presId="urn:microsoft.com/office/officeart/2005/8/layout/cycle4"/>
    <dgm:cxn modelId="{484BB67A-7435-41CA-8FDA-B94F0761F70D}" type="presOf" srcId="{9DA51EC8-312E-4151-B2D4-CA361CC078DA}" destId="{8DBB8A1F-6817-46CD-A677-10D3D62E9A9E}" srcOrd="0" destOrd="0" presId="urn:microsoft.com/office/officeart/2005/8/layout/cycle4"/>
    <dgm:cxn modelId="{D88CAD60-90B3-4F0B-AEAF-9E6CFD678133}" srcId="{48F8B498-33C4-496C-BF06-1181C66E01D9}" destId="{F051E664-AF17-4F45-964F-FFC9B2587E79}" srcOrd="2" destOrd="0" parTransId="{92C8541F-07C2-4D5B-9D21-BB387F3A8F6C}" sibTransId="{3B656F5D-DF94-4995-A397-093F7F8E9A33}"/>
    <dgm:cxn modelId="{1549467F-078D-4562-91FC-7E829AC9CE3E}" srcId="{54D6B077-5713-4F36-9259-0CEB95B9002D}" destId="{83329D86-29A0-413C-B4AB-3D1EFBE1F5A2}" srcOrd="0" destOrd="0" parTransId="{F785C97D-1DB9-4958-867D-B61CCDFB0F3A}" sibTransId="{27DE3194-AB25-43E9-B17A-CBCB31E08307}"/>
    <dgm:cxn modelId="{07905F37-1E47-4191-ACAE-1C10F354794A}" type="presOf" srcId="{83329D86-29A0-413C-B4AB-3D1EFBE1F5A2}" destId="{A2219563-A05E-4BAB-9BD1-D8FA89BE6F94}" srcOrd="0" destOrd="0" presId="urn:microsoft.com/office/officeart/2005/8/layout/cycle4"/>
    <dgm:cxn modelId="{CEA52A91-B842-4463-9F6F-F8376C1D9AA4}" srcId="{48F8B498-33C4-496C-BF06-1181C66E01D9}" destId="{4A47257A-6B30-4F65-8E5D-F6C007C6BF85}" srcOrd="0" destOrd="0" parTransId="{42049CD8-B05B-4E13-9697-71E7C877AE32}" sibTransId="{629ED986-AA91-49E9-B38F-58811A336688}"/>
    <dgm:cxn modelId="{700A56A0-EFE0-4E09-B7B1-055E422D50AD}" srcId="{4A47257A-6B30-4F65-8E5D-F6C007C6BF85}" destId="{8F64DCDB-5DE7-4C4E-855F-C7874B59D3E7}" srcOrd="0" destOrd="0" parTransId="{358D80B3-6CA6-4146-B136-BC99CEE3118C}" sibTransId="{0D1ECAED-B6C7-42CB-960B-EF6EAF575AE4}"/>
    <dgm:cxn modelId="{D24449C4-7576-42C4-93F7-C2CD714FC34B}" type="presOf" srcId="{4A47257A-6B30-4F65-8E5D-F6C007C6BF85}" destId="{F68E2F35-7C07-4728-B510-938EF5E94C3C}" srcOrd="0" destOrd="0" presId="urn:microsoft.com/office/officeart/2005/8/layout/cycle4"/>
    <dgm:cxn modelId="{A2BF1396-783F-481A-AEED-434647C3981C}" type="presOf" srcId="{8F64DCDB-5DE7-4C4E-855F-C7874B59D3E7}" destId="{2CD930C8-6106-402D-8673-BB0AB0A7C3CD}" srcOrd="0" destOrd="0" presId="urn:microsoft.com/office/officeart/2005/8/layout/cycle4"/>
    <dgm:cxn modelId="{AAA8EC61-7B40-4AF1-93F4-C1D2DD72EC87}" type="presOf" srcId="{F051E664-AF17-4F45-964F-FFC9B2587E79}" destId="{355DABDA-EC29-44AC-8EDD-E782421AFFFE}" srcOrd="0" destOrd="0" presId="urn:microsoft.com/office/officeart/2005/8/layout/cycle4"/>
    <dgm:cxn modelId="{3C5EED83-7993-4414-9745-88907069BFA1}" type="presOf" srcId="{83329D86-29A0-413C-B4AB-3D1EFBE1F5A2}" destId="{F791E668-47C3-4119-B67E-7142332EDE9B}" srcOrd="1" destOrd="0" presId="urn:microsoft.com/office/officeart/2005/8/layout/cycle4"/>
    <dgm:cxn modelId="{4FF2E583-147B-4D0D-94F4-C70FC109C299}" srcId="{9DA51EC8-312E-4151-B2D4-CA361CC078DA}" destId="{461D0184-E97F-45E8-A529-FFC30FEBD07E}" srcOrd="0" destOrd="0" parTransId="{83408BBC-5656-4268-90C3-1DBAF525F6BE}" sibTransId="{153A4ED3-8183-4390-B04F-60A3FC7A9F9F}"/>
    <dgm:cxn modelId="{9D71BCE5-4C9B-41A0-9FA0-9A0BD48C8648}" srcId="{F051E664-AF17-4F45-964F-FFC9B2587E79}" destId="{FB742430-A511-4887-99F4-8520267DCB58}" srcOrd="0" destOrd="0" parTransId="{E89CBB73-23BD-4920-9834-5F014311E350}" sibTransId="{2F062712-D5A1-4D6A-8BA0-82887A86769A}"/>
    <dgm:cxn modelId="{40D25FCB-E2DF-46AF-BBA4-6F3D38EC86B3}" type="presOf" srcId="{48F8B498-33C4-496C-BF06-1181C66E01D9}" destId="{D3637F27-A5ED-46E5-856E-5F28444A52A6}" srcOrd="0" destOrd="0" presId="urn:microsoft.com/office/officeart/2005/8/layout/cycle4"/>
    <dgm:cxn modelId="{0DBC5A19-B919-438F-8679-CBE2752DE615}" srcId="{48F8B498-33C4-496C-BF06-1181C66E01D9}" destId="{9DA51EC8-312E-4151-B2D4-CA361CC078DA}" srcOrd="1" destOrd="0" parTransId="{F47032E8-634E-483A-8072-9FAC981E63CB}" sibTransId="{B19CA24B-00E1-4E0D-867C-1934119672BA}"/>
    <dgm:cxn modelId="{BD324CCA-87ED-4191-A9DD-799DBFA6A8E0}" type="presOf" srcId="{FB742430-A511-4887-99F4-8520267DCB58}" destId="{29DB26BA-D2E9-4376-8D14-6D5ABEA8067B}" srcOrd="1" destOrd="0" presId="urn:microsoft.com/office/officeart/2005/8/layout/cycle4"/>
    <dgm:cxn modelId="{B08EEDAC-0DF1-4393-BD45-92609A177F06}" type="presOf" srcId="{54D6B077-5713-4F36-9259-0CEB95B9002D}" destId="{325ED5A0-8C81-4841-BEA3-2680EB079DC3}" srcOrd="0" destOrd="0" presId="urn:microsoft.com/office/officeart/2005/8/layout/cycle4"/>
    <dgm:cxn modelId="{1DB232D5-2689-4657-82F0-AC52160F62EE}" type="presOf" srcId="{FB742430-A511-4887-99F4-8520267DCB58}" destId="{0C82D3CD-3684-490B-BC68-F812C85C67BE}" srcOrd="0" destOrd="0" presId="urn:microsoft.com/office/officeart/2005/8/layout/cycle4"/>
    <dgm:cxn modelId="{FA5FB2D8-AF0B-43B5-BCCA-95D4CEA352F5}" type="presParOf" srcId="{D3637F27-A5ED-46E5-856E-5F28444A52A6}" destId="{511E9E29-38E4-4B3A-B9FD-E765AE7195E0}" srcOrd="0" destOrd="0" presId="urn:microsoft.com/office/officeart/2005/8/layout/cycle4"/>
    <dgm:cxn modelId="{52DE9A81-4532-484F-8036-76205DDF6FEA}" type="presParOf" srcId="{511E9E29-38E4-4B3A-B9FD-E765AE7195E0}" destId="{F466DDFE-E601-4283-A17E-63457F1E6775}" srcOrd="0" destOrd="0" presId="urn:microsoft.com/office/officeart/2005/8/layout/cycle4"/>
    <dgm:cxn modelId="{3784E945-FC6E-45F4-B29E-0A09E3F18CC2}" type="presParOf" srcId="{F466DDFE-E601-4283-A17E-63457F1E6775}" destId="{2CD930C8-6106-402D-8673-BB0AB0A7C3CD}" srcOrd="0" destOrd="0" presId="urn:microsoft.com/office/officeart/2005/8/layout/cycle4"/>
    <dgm:cxn modelId="{24A68882-4725-4CA3-9892-EC121E7D1544}" type="presParOf" srcId="{F466DDFE-E601-4283-A17E-63457F1E6775}" destId="{34A0CA0B-451E-4591-8C71-BBDB754B64A6}" srcOrd="1" destOrd="0" presId="urn:microsoft.com/office/officeart/2005/8/layout/cycle4"/>
    <dgm:cxn modelId="{2862C3D1-AB19-4060-A133-24D9C78D8234}" type="presParOf" srcId="{511E9E29-38E4-4B3A-B9FD-E765AE7195E0}" destId="{2E8B6106-7967-4C82-A1DA-426C7B512DD2}" srcOrd="1" destOrd="0" presId="urn:microsoft.com/office/officeart/2005/8/layout/cycle4"/>
    <dgm:cxn modelId="{1C957489-7DA3-47B7-8F7E-9DD6B95D409B}" type="presParOf" srcId="{2E8B6106-7967-4C82-A1DA-426C7B512DD2}" destId="{A30E0825-B1C1-40B7-AA04-CA174D5FD3E9}" srcOrd="0" destOrd="0" presId="urn:microsoft.com/office/officeart/2005/8/layout/cycle4"/>
    <dgm:cxn modelId="{D7EB52C1-68D5-4B59-A65B-E523B9D51D3A}" type="presParOf" srcId="{2E8B6106-7967-4C82-A1DA-426C7B512DD2}" destId="{3F71547C-AD0E-4C98-AA7C-9303A45235E1}" srcOrd="1" destOrd="0" presId="urn:microsoft.com/office/officeart/2005/8/layout/cycle4"/>
    <dgm:cxn modelId="{72FF9FFC-95E2-428A-91EB-DD32FDCBD090}" type="presParOf" srcId="{511E9E29-38E4-4B3A-B9FD-E765AE7195E0}" destId="{50FF1427-1195-43FF-9C3D-28D77BBA27B7}" srcOrd="2" destOrd="0" presId="urn:microsoft.com/office/officeart/2005/8/layout/cycle4"/>
    <dgm:cxn modelId="{8C6CAA29-59E5-43F1-8350-EB9752210D88}" type="presParOf" srcId="{50FF1427-1195-43FF-9C3D-28D77BBA27B7}" destId="{0C82D3CD-3684-490B-BC68-F812C85C67BE}" srcOrd="0" destOrd="0" presId="urn:microsoft.com/office/officeart/2005/8/layout/cycle4"/>
    <dgm:cxn modelId="{74D66CDD-C50F-4966-8B92-4D65527A29EE}" type="presParOf" srcId="{50FF1427-1195-43FF-9C3D-28D77BBA27B7}" destId="{29DB26BA-D2E9-4376-8D14-6D5ABEA8067B}" srcOrd="1" destOrd="0" presId="urn:microsoft.com/office/officeart/2005/8/layout/cycle4"/>
    <dgm:cxn modelId="{BB6B6D5F-6678-422E-B1D8-885AA97F4CF8}" type="presParOf" srcId="{511E9E29-38E4-4B3A-B9FD-E765AE7195E0}" destId="{14909340-1CA7-4BB9-B1E6-B0F9959FAE23}" srcOrd="3" destOrd="0" presId="urn:microsoft.com/office/officeart/2005/8/layout/cycle4"/>
    <dgm:cxn modelId="{2977F377-6D4A-4687-80C4-40C4A9DBAF13}" type="presParOf" srcId="{14909340-1CA7-4BB9-B1E6-B0F9959FAE23}" destId="{A2219563-A05E-4BAB-9BD1-D8FA89BE6F94}" srcOrd="0" destOrd="0" presId="urn:microsoft.com/office/officeart/2005/8/layout/cycle4"/>
    <dgm:cxn modelId="{30501668-F8FD-40A0-90E7-8D9E5D30ACD7}" type="presParOf" srcId="{14909340-1CA7-4BB9-B1E6-B0F9959FAE23}" destId="{F791E668-47C3-4119-B67E-7142332EDE9B}" srcOrd="1" destOrd="0" presId="urn:microsoft.com/office/officeart/2005/8/layout/cycle4"/>
    <dgm:cxn modelId="{03497F5B-957D-4D66-9ADB-6E318B4B05F4}" type="presParOf" srcId="{511E9E29-38E4-4B3A-B9FD-E765AE7195E0}" destId="{EA4D0AD0-795A-4DF8-B4ED-B0E81E38BBE3}" srcOrd="4" destOrd="0" presId="urn:microsoft.com/office/officeart/2005/8/layout/cycle4"/>
    <dgm:cxn modelId="{64C8A130-96B5-414C-8726-45ACFB411E4D}" type="presParOf" srcId="{D3637F27-A5ED-46E5-856E-5F28444A52A6}" destId="{D0048070-91E2-44D6-BA78-1FE2C82AF5BA}" srcOrd="1" destOrd="0" presId="urn:microsoft.com/office/officeart/2005/8/layout/cycle4"/>
    <dgm:cxn modelId="{C4E07576-C3BA-4AD7-B46A-83E849026862}" type="presParOf" srcId="{D0048070-91E2-44D6-BA78-1FE2C82AF5BA}" destId="{F68E2F35-7C07-4728-B510-938EF5E94C3C}" srcOrd="0" destOrd="0" presId="urn:microsoft.com/office/officeart/2005/8/layout/cycle4"/>
    <dgm:cxn modelId="{4F740394-AFD2-4ECD-9A45-144078A24542}" type="presParOf" srcId="{D0048070-91E2-44D6-BA78-1FE2C82AF5BA}" destId="{8DBB8A1F-6817-46CD-A677-10D3D62E9A9E}" srcOrd="1" destOrd="0" presId="urn:microsoft.com/office/officeart/2005/8/layout/cycle4"/>
    <dgm:cxn modelId="{C20A21D6-656F-48F2-B587-3C2F3474728C}" type="presParOf" srcId="{D0048070-91E2-44D6-BA78-1FE2C82AF5BA}" destId="{355DABDA-EC29-44AC-8EDD-E782421AFFFE}" srcOrd="2" destOrd="0" presId="urn:microsoft.com/office/officeart/2005/8/layout/cycle4"/>
    <dgm:cxn modelId="{D40BC6DE-868F-4ED6-BFB0-0899A8AC9CBB}" type="presParOf" srcId="{D0048070-91E2-44D6-BA78-1FE2C82AF5BA}" destId="{325ED5A0-8C81-4841-BEA3-2680EB079DC3}" srcOrd="3" destOrd="0" presId="urn:microsoft.com/office/officeart/2005/8/layout/cycle4"/>
    <dgm:cxn modelId="{161408EF-7549-40B9-989B-D588C4CB57F4}" type="presParOf" srcId="{D0048070-91E2-44D6-BA78-1FE2C82AF5BA}" destId="{1427E935-E6C1-4533-8CB6-F1859E9997E7}" srcOrd="4" destOrd="0" presId="urn:microsoft.com/office/officeart/2005/8/layout/cycle4"/>
    <dgm:cxn modelId="{911F9C6C-7D40-481C-B3DD-27F37FA8A0C6}" type="presParOf" srcId="{D3637F27-A5ED-46E5-856E-5F28444A52A6}" destId="{EE7DA0CF-DD69-4EA0-A071-831992B90947}" srcOrd="2" destOrd="0" presId="urn:microsoft.com/office/officeart/2005/8/layout/cycle4"/>
    <dgm:cxn modelId="{BF8A2C7D-E6AD-4F35-9402-728476FA564D}" type="presParOf" srcId="{D3637F27-A5ED-46E5-856E-5F28444A52A6}" destId="{620AEAD8-28DE-475A-A34E-C322FD509986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46C6F73-6D74-40ED-9B51-BCD6C81A0032}" type="doc">
      <dgm:prSet loTypeId="urn:microsoft.com/office/officeart/2005/8/layout/hierarchy4" loCatId="hierarchy" qsTypeId="urn:microsoft.com/office/officeart/2005/8/quickstyle/simple1" qsCatId="simple" csTypeId="urn:microsoft.com/office/officeart/2005/8/colors/accent1_3" csCatId="accent1" phldr="1"/>
      <dgm:spPr/>
    </dgm:pt>
    <dgm:pt modelId="{110E6A67-96EB-4E63-A3C6-B82842FBCDE3}">
      <dgm:prSet phldrT="[Tekst]"/>
      <dgm:spPr>
        <a:solidFill>
          <a:srgbClr val="FF950E"/>
        </a:solidFill>
      </dgm:spPr>
      <dgm:t>
        <a:bodyPr/>
        <a:lstStyle/>
        <a:p>
          <a:r>
            <a:rPr lang="pl-PL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Wizja </a:t>
          </a:r>
          <a:r>
            <a:rPr lang="pl-PL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rozwoju – cel główny</a:t>
          </a:r>
          <a:endParaRPr lang="pl-PL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63889C4-8143-4207-8AA5-E041664E58CC}" type="parTrans" cxnId="{2D3D844A-21D2-4A72-A314-957C472565AE}">
      <dgm:prSet/>
      <dgm:spPr/>
      <dgm:t>
        <a:bodyPr/>
        <a:lstStyle/>
        <a:p>
          <a:endParaRPr lang="pl-PL"/>
        </a:p>
      </dgm:t>
    </dgm:pt>
    <dgm:pt modelId="{214D846B-FB6B-47DC-BB00-14834FDDA7E3}" type="sibTrans" cxnId="{2D3D844A-21D2-4A72-A314-957C472565AE}">
      <dgm:prSet/>
      <dgm:spPr/>
      <dgm:t>
        <a:bodyPr/>
        <a:lstStyle/>
        <a:p>
          <a:endParaRPr lang="pl-PL"/>
        </a:p>
      </dgm:t>
    </dgm:pt>
    <dgm:pt modelId="{F28B8594-F710-4745-BAFD-67DBC22B359D}">
      <dgm:prSet phldrT="[Tekst]"/>
      <dgm:spPr/>
      <dgm:t>
        <a:bodyPr/>
        <a:lstStyle/>
        <a:p>
          <a:r>
            <a:rPr lang="pl-PL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 cel strategiczny</a:t>
          </a:r>
        </a:p>
      </dgm:t>
    </dgm:pt>
    <dgm:pt modelId="{505FD3D9-DA52-40B3-BEE8-11759D8E9732}" type="parTrans" cxnId="{0157F626-B876-4B06-9106-6ED8522CA150}">
      <dgm:prSet/>
      <dgm:spPr/>
      <dgm:t>
        <a:bodyPr/>
        <a:lstStyle/>
        <a:p>
          <a:endParaRPr lang="pl-PL"/>
        </a:p>
      </dgm:t>
    </dgm:pt>
    <dgm:pt modelId="{673D7101-9B33-407D-B49B-2DAB624FFDE2}" type="sibTrans" cxnId="{0157F626-B876-4B06-9106-6ED8522CA150}">
      <dgm:prSet/>
      <dgm:spPr/>
      <dgm:t>
        <a:bodyPr/>
        <a:lstStyle/>
        <a:p>
          <a:endParaRPr lang="pl-PL"/>
        </a:p>
      </dgm:t>
    </dgm:pt>
    <dgm:pt modelId="{EAC19FF5-0B0B-4601-8228-2386C08CF577}">
      <dgm:prSet phldrT="[Tekst]"/>
      <dgm:spPr/>
      <dgm:t>
        <a:bodyPr/>
        <a:lstStyle/>
        <a:p>
          <a:r>
            <a:rPr lang="pl-PL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2 cel strategiczny</a:t>
          </a:r>
        </a:p>
      </dgm:t>
    </dgm:pt>
    <dgm:pt modelId="{DAD692D4-CBFB-41F9-BC56-E48FFEAA68B0}" type="parTrans" cxnId="{5582C594-6271-4ED8-98E8-3E239864BE84}">
      <dgm:prSet/>
      <dgm:spPr/>
      <dgm:t>
        <a:bodyPr/>
        <a:lstStyle/>
        <a:p>
          <a:endParaRPr lang="pl-PL"/>
        </a:p>
      </dgm:t>
    </dgm:pt>
    <dgm:pt modelId="{62F8AFCA-964D-4399-8F46-1C29EF52647E}" type="sibTrans" cxnId="{5582C594-6271-4ED8-98E8-3E239864BE84}">
      <dgm:prSet/>
      <dgm:spPr/>
      <dgm:t>
        <a:bodyPr/>
        <a:lstStyle/>
        <a:p>
          <a:endParaRPr lang="pl-PL"/>
        </a:p>
      </dgm:t>
    </dgm:pt>
    <dgm:pt modelId="{0D3C964C-71BD-4EA6-BB72-8F463215F1BE}">
      <dgm:prSet phldrT="[Tekst]"/>
      <dgm:spPr/>
      <dgm:t>
        <a:bodyPr/>
        <a:lstStyle/>
        <a:p>
          <a:r>
            <a:rPr lang="pl-PL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3 cel strategiczny</a:t>
          </a:r>
        </a:p>
      </dgm:t>
    </dgm:pt>
    <dgm:pt modelId="{741B357D-1CE5-40D0-ADA9-6BED40B22D6C}" type="parTrans" cxnId="{21A4BDDF-2C6A-499D-BF46-3D605CC2855C}">
      <dgm:prSet/>
      <dgm:spPr/>
      <dgm:t>
        <a:bodyPr/>
        <a:lstStyle/>
        <a:p>
          <a:endParaRPr lang="pl-PL"/>
        </a:p>
      </dgm:t>
    </dgm:pt>
    <dgm:pt modelId="{DE1DF681-657C-46FF-A3A9-82482224E7D7}" type="sibTrans" cxnId="{21A4BDDF-2C6A-499D-BF46-3D605CC2855C}">
      <dgm:prSet/>
      <dgm:spPr/>
      <dgm:t>
        <a:bodyPr/>
        <a:lstStyle/>
        <a:p>
          <a:endParaRPr lang="pl-PL"/>
        </a:p>
      </dgm:t>
    </dgm:pt>
    <dgm:pt modelId="{4E09BDAB-3285-4254-8041-26D718FEA3BB}">
      <dgm:prSet phldrT="[Tekst]"/>
      <dgm:spPr/>
      <dgm:t>
        <a:bodyPr/>
        <a:lstStyle/>
        <a:p>
          <a:r>
            <a:rPr lang="pl-PL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4 cel strategiczny</a:t>
          </a:r>
        </a:p>
      </dgm:t>
    </dgm:pt>
    <dgm:pt modelId="{CF8F1025-A9EA-4694-B509-3944D26041D5}" type="parTrans" cxnId="{DA32F90C-D11B-4B98-9929-ED88D0683F02}">
      <dgm:prSet/>
      <dgm:spPr/>
      <dgm:t>
        <a:bodyPr/>
        <a:lstStyle/>
        <a:p>
          <a:endParaRPr lang="pl-PL"/>
        </a:p>
      </dgm:t>
    </dgm:pt>
    <dgm:pt modelId="{B96E00E2-9256-4BC1-8CC0-2EDEC0326D3C}" type="sibTrans" cxnId="{DA32F90C-D11B-4B98-9929-ED88D0683F02}">
      <dgm:prSet/>
      <dgm:spPr/>
      <dgm:t>
        <a:bodyPr/>
        <a:lstStyle/>
        <a:p>
          <a:endParaRPr lang="pl-PL"/>
        </a:p>
      </dgm:t>
    </dgm:pt>
    <dgm:pt modelId="{61E1575E-C6E4-49BA-8FD9-9F176BA510CD}">
      <dgm:prSet phldrT="[Tekst]"/>
      <dgm:spPr/>
      <dgm:t>
        <a:bodyPr/>
        <a:lstStyle/>
        <a:p>
          <a:r>
            <a:rPr lang="pl-PL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7 cel szczegółowy</a:t>
          </a:r>
        </a:p>
      </dgm:t>
    </dgm:pt>
    <dgm:pt modelId="{7E308E09-759E-4D42-B98A-5B0C1E5E9754}" type="parTrans" cxnId="{FAB5C206-44FD-4B56-95AF-99AC947AD445}">
      <dgm:prSet/>
      <dgm:spPr/>
      <dgm:t>
        <a:bodyPr/>
        <a:lstStyle/>
        <a:p>
          <a:endParaRPr lang="pl-PL"/>
        </a:p>
      </dgm:t>
    </dgm:pt>
    <dgm:pt modelId="{43CEAEDE-8920-48A4-B32C-6B9C50A03653}" type="sibTrans" cxnId="{FAB5C206-44FD-4B56-95AF-99AC947AD445}">
      <dgm:prSet/>
      <dgm:spPr/>
      <dgm:t>
        <a:bodyPr/>
        <a:lstStyle/>
        <a:p>
          <a:endParaRPr lang="pl-PL"/>
        </a:p>
      </dgm:t>
    </dgm:pt>
    <dgm:pt modelId="{84885A84-5F8A-4BA6-9ECA-E55D2103C97E}">
      <dgm:prSet phldrT="[Tekst]"/>
      <dgm:spPr/>
      <dgm:t>
        <a:bodyPr/>
        <a:lstStyle/>
        <a:p>
          <a:r>
            <a:rPr lang="pl-PL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8 cel szczegółowy</a:t>
          </a:r>
        </a:p>
      </dgm:t>
    </dgm:pt>
    <dgm:pt modelId="{4A68C65B-C052-449A-89F6-2D8B7363DA8F}" type="parTrans" cxnId="{78CF67B9-C3AA-433D-8DE3-646CAEA09EDE}">
      <dgm:prSet/>
      <dgm:spPr/>
      <dgm:t>
        <a:bodyPr/>
        <a:lstStyle/>
        <a:p>
          <a:endParaRPr lang="pl-PL"/>
        </a:p>
      </dgm:t>
    </dgm:pt>
    <dgm:pt modelId="{95DF1FAF-5967-49C6-99B5-D6F3AB62FE60}" type="sibTrans" cxnId="{78CF67B9-C3AA-433D-8DE3-646CAEA09EDE}">
      <dgm:prSet/>
      <dgm:spPr/>
      <dgm:t>
        <a:bodyPr/>
        <a:lstStyle/>
        <a:p>
          <a:endParaRPr lang="pl-PL"/>
        </a:p>
      </dgm:t>
    </dgm:pt>
    <dgm:pt modelId="{4CD91F4A-7F2B-4085-AA6A-B37AEFFE6BEF}">
      <dgm:prSet phldrT="[Tekst]"/>
      <dgm:spPr/>
      <dgm:t>
        <a:bodyPr/>
        <a:lstStyle/>
        <a:p>
          <a:r>
            <a:rPr lang="pl-PL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 cel szczegółowy</a:t>
          </a:r>
        </a:p>
      </dgm:t>
    </dgm:pt>
    <dgm:pt modelId="{718D00CD-8C9B-4B74-9A07-B6F3C3D00443}" type="parTrans" cxnId="{DA7BF44D-498D-41BD-8B69-FE138E5A0675}">
      <dgm:prSet/>
      <dgm:spPr/>
      <dgm:t>
        <a:bodyPr/>
        <a:lstStyle/>
        <a:p>
          <a:endParaRPr lang="pl-PL"/>
        </a:p>
      </dgm:t>
    </dgm:pt>
    <dgm:pt modelId="{B4559545-C1C0-4723-9301-B3319F1F517B}" type="sibTrans" cxnId="{DA7BF44D-498D-41BD-8B69-FE138E5A0675}">
      <dgm:prSet/>
      <dgm:spPr/>
      <dgm:t>
        <a:bodyPr/>
        <a:lstStyle/>
        <a:p>
          <a:endParaRPr lang="pl-PL"/>
        </a:p>
      </dgm:t>
    </dgm:pt>
    <dgm:pt modelId="{80953893-482E-4F01-8062-6BACAECF426E}">
      <dgm:prSet phldrT="[Tekst]"/>
      <dgm:spPr/>
      <dgm:t>
        <a:bodyPr/>
        <a:lstStyle/>
        <a:p>
          <a:r>
            <a:rPr lang="pl-PL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2 cel szczegółowy</a:t>
          </a:r>
        </a:p>
      </dgm:t>
    </dgm:pt>
    <dgm:pt modelId="{04352ED4-187C-4B45-B12A-41F819BEFC42}" type="parTrans" cxnId="{34B1CE3D-35CC-4166-A056-7401F54271F2}">
      <dgm:prSet/>
      <dgm:spPr/>
      <dgm:t>
        <a:bodyPr/>
        <a:lstStyle/>
        <a:p>
          <a:endParaRPr lang="pl-PL"/>
        </a:p>
      </dgm:t>
    </dgm:pt>
    <dgm:pt modelId="{DD979E03-9047-458A-80B3-903F6EE3E163}" type="sibTrans" cxnId="{34B1CE3D-35CC-4166-A056-7401F54271F2}">
      <dgm:prSet/>
      <dgm:spPr/>
      <dgm:t>
        <a:bodyPr/>
        <a:lstStyle/>
        <a:p>
          <a:endParaRPr lang="pl-PL"/>
        </a:p>
      </dgm:t>
    </dgm:pt>
    <dgm:pt modelId="{0BD6051C-CE4C-4173-94B7-686E9BF7A8C8}">
      <dgm:prSet phldrT="[Tekst]"/>
      <dgm:spPr/>
      <dgm:t>
        <a:bodyPr/>
        <a:lstStyle/>
        <a:p>
          <a:r>
            <a:rPr lang="pl-PL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3 cel szczegółowy</a:t>
          </a:r>
        </a:p>
      </dgm:t>
    </dgm:pt>
    <dgm:pt modelId="{B103C6FA-6B73-4F15-A337-3083EA0210A1}" type="parTrans" cxnId="{0AC6E495-1344-4C3A-912D-B9D260E1FC35}">
      <dgm:prSet/>
      <dgm:spPr/>
      <dgm:t>
        <a:bodyPr/>
        <a:lstStyle/>
        <a:p>
          <a:endParaRPr lang="pl-PL"/>
        </a:p>
      </dgm:t>
    </dgm:pt>
    <dgm:pt modelId="{0648426D-A737-41B9-AAD8-E6F145CD28FF}" type="sibTrans" cxnId="{0AC6E495-1344-4C3A-912D-B9D260E1FC35}">
      <dgm:prSet/>
      <dgm:spPr/>
      <dgm:t>
        <a:bodyPr/>
        <a:lstStyle/>
        <a:p>
          <a:endParaRPr lang="pl-PL"/>
        </a:p>
      </dgm:t>
    </dgm:pt>
    <dgm:pt modelId="{28AF0F31-47BC-44A7-B9FA-7D47885D895E}">
      <dgm:prSet phldrT="[Tekst]"/>
      <dgm:spPr/>
      <dgm:t>
        <a:bodyPr/>
        <a:lstStyle/>
        <a:p>
          <a:r>
            <a:rPr lang="pl-PL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4 cel szczegółowy</a:t>
          </a:r>
        </a:p>
      </dgm:t>
    </dgm:pt>
    <dgm:pt modelId="{22B7FAE3-446B-4CC1-9846-B2FB6A66D7B1}" type="parTrans" cxnId="{C502D047-6FB8-48AD-BAC5-319DE14D8454}">
      <dgm:prSet/>
      <dgm:spPr/>
      <dgm:t>
        <a:bodyPr/>
        <a:lstStyle/>
        <a:p>
          <a:endParaRPr lang="pl-PL"/>
        </a:p>
      </dgm:t>
    </dgm:pt>
    <dgm:pt modelId="{3B3A0D00-F9B6-415B-BDDE-6E76EF1892B5}" type="sibTrans" cxnId="{C502D047-6FB8-48AD-BAC5-319DE14D8454}">
      <dgm:prSet/>
      <dgm:spPr/>
      <dgm:t>
        <a:bodyPr/>
        <a:lstStyle/>
        <a:p>
          <a:endParaRPr lang="pl-PL"/>
        </a:p>
      </dgm:t>
    </dgm:pt>
    <dgm:pt modelId="{2EC67836-2DFD-46C9-93D6-AE9E764E5CD4}">
      <dgm:prSet phldrT="[Tekst]"/>
      <dgm:spPr/>
      <dgm:t>
        <a:bodyPr/>
        <a:lstStyle/>
        <a:p>
          <a:r>
            <a:rPr lang="pl-PL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5 cel szczegółowy</a:t>
          </a:r>
        </a:p>
      </dgm:t>
    </dgm:pt>
    <dgm:pt modelId="{917AC132-29F4-4861-AEF2-D2E21007C6C3}" type="parTrans" cxnId="{5D05515E-6C1B-4EC6-929E-F45A4E2D00DE}">
      <dgm:prSet/>
      <dgm:spPr/>
      <dgm:t>
        <a:bodyPr/>
        <a:lstStyle/>
        <a:p>
          <a:endParaRPr lang="pl-PL"/>
        </a:p>
      </dgm:t>
    </dgm:pt>
    <dgm:pt modelId="{9A0A9B20-7CEF-40F8-B74C-DF722495994D}" type="sibTrans" cxnId="{5D05515E-6C1B-4EC6-929E-F45A4E2D00DE}">
      <dgm:prSet/>
      <dgm:spPr/>
      <dgm:t>
        <a:bodyPr/>
        <a:lstStyle/>
        <a:p>
          <a:endParaRPr lang="pl-PL"/>
        </a:p>
      </dgm:t>
    </dgm:pt>
    <dgm:pt modelId="{EA48ADD0-11DD-41DD-AF5A-69AF561EB558}">
      <dgm:prSet phldrT="[Tekst]"/>
      <dgm:spPr/>
      <dgm:t>
        <a:bodyPr/>
        <a:lstStyle/>
        <a:p>
          <a:r>
            <a:rPr lang="pl-PL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6 cel szczegółowy</a:t>
          </a:r>
        </a:p>
      </dgm:t>
    </dgm:pt>
    <dgm:pt modelId="{B1859B14-5E31-4818-A9D1-AA127B623B7D}" type="parTrans" cxnId="{D5E8B6DD-58CA-459A-8E6F-D9CBA10332DB}">
      <dgm:prSet/>
      <dgm:spPr/>
      <dgm:t>
        <a:bodyPr/>
        <a:lstStyle/>
        <a:p>
          <a:endParaRPr lang="pl-PL"/>
        </a:p>
      </dgm:t>
    </dgm:pt>
    <dgm:pt modelId="{302CBF39-B006-4754-AEAB-4447146D17C1}" type="sibTrans" cxnId="{D5E8B6DD-58CA-459A-8E6F-D9CBA10332DB}">
      <dgm:prSet/>
      <dgm:spPr/>
      <dgm:t>
        <a:bodyPr/>
        <a:lstStyle/>
        <a:p>
          <a:endParaRPr lang="pl-PL"/>
        </a:p>
      </dgm:t>
    </dgm:pt>
    <dgm:pt modelId="{0A20679B-95CB-471D-8256-A6669DA592A0}" type="pres">
      <dgm:prSet presAssocID="{946C6F73-6D74-40ED-9B51-BCD6C81A0032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7E1FCE1-1E3C-4668-B83A-65CF4307EB5D}" type="pres">
      <dgm:prSet presAssocID="{110E6A67-96EB-4E63-A3C6-B82842FBCDE3}" presName="vertOne" presStyleCnt="0"/>
      <dgm:spPr/>
    </dgm:pt>
    <dgm:pt modelId="{0A35BA98-B6FB-438C-A1EB-F355E49E74DA}" type="pres">
      <dgm:prSet presAssocID="{110E6A67-96EB-4E63-A3C6-B82842FBCDE3}" presName="txOne" presStyleLbl="node0" presStyleIdx="0" presStyleCnt="1" custLinFactNeighborX="-47" custLinFactNeighborY="-17501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0EA6F30A-AE2B-4216-B8C6-E2B40CCC70F2}" type="pres">
      <dgm:prSet presAssocID="{110E6A67-96EB-4E63-A3C6-B82842FBCDE3}" presName="parTransOne" presStyleCnt="0"/>
      <dgm:spPr/>
    </dgm:pt>
    <dgm:pt modelId="{3043609D-03DB-49B8-BBEF-45A6F955082A}" type="pres">
      <dgm:prSet presAssocID="{110E6A67-96EB-4E63-A3C6-B82842FBCDE3}" presName="horzOne" presStyleCnt="0"/>
      <dgm:spPr/>
    </dgm:pt>
    <dgm:pt modelId="{9F2AE335-B359-4627-9D59-A37FF8A87D77}" type="pres">
      <dgm:prSet presAssocID="{F28B8594-F710-4745-BAFD-67DBC22B359D}" presName="vertTwo" presStyleCnt="0"/>
      <dgm:spPr/>
    </dgm:pt>
    <dgm:pt modelId="{E753480A-72B4-46D2-B215-1EDB44E720AA}" type="pres">
      <dgm:prSet presAssocID="{F28B8594-F710-4745-BAFD-67DBC22B359D}" presName="txTwo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3920EF77-DB56-4A35-BEA5-FBB0E0BA9606}" type="pres">
      <dgm:prSet presAssocID="{F28B8594-F710-4745-BAFD-67DBC22B359D}" presName="parTransTwo" presStyleCnt="0"/>
      <dgm:spPr/>
    </dgm:pt>
    <dgm:pt modelId="{55340138-A965-4B09-AACC-9186A99A37E6}" type="pres">
      <dgm:prSet presAssocID="{F28B8594-F710-4745-BAFD-67DBC22B359D}" presName="horzTwo" presStyleCnt="0"/>
      <dgm:spPr/>
    </dgm:pt>
    <dgm:pt modelId="{9CF7D8CC-BA96-4ED3-B1F7-54CEE3EE6C8F}" type="pres">
      <dgm:prSet presAssocID="{4CD91F4A-7F2B-4085-AA6A-B37AEFFE6BEF}" presName="vertThree" presStyleCnt="0"/>
      <dgm:spPr/>
    </dgm:pt>
    <dgm:pt modelId="{A1686E6D-7ED9-4F7A-90B9-3D39F9A1B1F9}" type="pres">
      <dgm:prSet presAssocID="{4CD91F4A-7F2B-4085-AA6A-B37AEFFE6BEF}" presName="txThree" presStyleLbl="node3" presStyleIdx="0" presStyleCnt="8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289FA40C-432A-4FEF-806F-FEBAEF0003C1}" type="pres">
      <dgm:prSet presAssocID="{4CD91F4A-7F2B-4085-AA6A-B37AEFFE6BEF}" presName="horzThree" presStyleCnt="0"/>
      <dgm:spPr/>
    </dgm:pt>
    <dgm:pt modelId="{68897290-7B5D-4858-8CD6-A71A1C2B6259}" type="pres">
      <dgm:prSet presAssocID="{B4559545-C1C0-4723-9301-B3319F1F517B}" presName="sibSpaceThree" presStyleCnt="0"/>
      <dgm:spPr/>
    </dgm:pt>
    <dgm:pt modelId="{6F9524E7-17A4-4114-A5D8-FCAD1DE151E1}" type="pres">
      <dgm:prSet presAssocID="{80953893-482E-4F01-8062-6BACAECF426E}" presName="vertThree" presStyleCnt="0"/>
      <dgm:spPr/>
    </dgm:pt>
    <dgm:pt modelId="{AFCA7844-4F2A-4BB6-ACB9-C6D5632C4148}" type="pres">
      <dgm:prSet presAssocID="{80953893-482E-4F01-8062-6BACAECF426E}" presName="txThree" presStyleLbl="node3" presStyleIdx="1" presStyleCnt="8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93AE8BBA-E869-4310-8102-1209DFB089FA}" type="pres">
      <dgm:prSet presAssocID="{80953893-482E-4F01-8062-6BACAECF426E}" presName="horzThree" presStyleCnt="0"/>
      <dgm:spPr/>
    </dgm:pt>
    <dgm:pt modelId="{11E93C3D-C43E-4AB8-BD59-49C8231257E3}" type="pres">
      <dgm:prSet presAssocID="{673D7101-9B33-407D-B49B-2DAB624FFDE2}" presName="sibSpaceTwo" presStyleCnt="0"/>
      <dgm:spPr/>
    </dgm:pt>
    <dgm:pt modelId="{623F4725-F448-49E8-9E88-3ECCD30044E4}" type="pres">
      <dgm:prSet presAssocID="{EAC19FF5-0B0B-4601-8228-2386C08CF577}" presName="vertTwo" presStyleCnt="0"/>
      <dgm:spPr/>
    </dgm:pt>
    <dgm:pt modelId="{8E00008F-797B-42F5-A50B-EA281ADDFD95}" type="pres">
      <dgm:prSet presAssocID="{EAC19FF5-0B0B-4601-8228-2386C08CF577}" presName="txTwo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DAEF7DB8-0DBD-4633-A756-24F2616A54F2}" type="pres">
      <dgm:prSet presAssocID="{EAC19FF5-0B0B-4601-8228-2386C08CF577}" presName="parTransTwo" presStyleCnt="0"/>
      <dgm:spPr/>
    </dgm:pt>
    <dgm:pt modelId="{02AB03FB-29F8-47AA-B565-DDB9EED3D68C}" type="pres">
      <dgm:prSet presAssocID="{EAC19FF5-0B0B-4601-8228-2386C08CF577}" presName="horzTwo" presStyleCnt="0"/>
      <dgm:spPr/>
    </dgm:pt>
    <dgm:pt modelId="{7DA0CF5C-E155-4951-BB1D-1567C5D60F67}" type="pres">
      <dgm:prSet presAssocID="{0BD6051C-CE4C-4173-94B7-686E9BF7A8C8}" presName="vertThree" presStyleCnt="0"/>
      <dgm:spPr/>
    </dgm:pt>
    <dgm:pt modelId="{B24FE615-B4B4-4545-87E0-68FB06AC02E0}" type="pres">
      <dgm:prSet presAssocID="{0BD6051C-CE4C-4173-94B7-686E9BF7A8C8}" presName="txThree" presStyleLbl="node3" presStyleIdx="2" presStyleCnt="8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2E4066C1-B9FB-4F77-8002-3699B446CC10}" type="pres">
      <dgm:prSet presAssocID="{0BD6051C-CE4C-4173-94B7-686E9BF7A8C8}" presName="horzThree" presStyleCnt="0"/>
      <dgm:spPr/>
    </dgm:pt>
    <dgm:pt modelId="{E6583D7C-DE2E-4881-967D-1A8E4FDD8B4C}" type="pres">
      <dgm:prSet presAssocID="{0648426D-A737-41B9-AAD8-E6F145CD28FF}" presName="sibSpaceThree" presStyleCnt="0"/>
      <dgm:spPr/>
    </dgm:pt>
    <dgm:pt modelId="{CB8D99C5-98A2-497B-AB8B-108F1222C204}" type="pres">
      <dgm:prSet presAssocID="{28AF0F31-47BC-44A7-B9FA-7D47885D895E}" presName="vertThree" presStyleCnt="0"/>
      <dgm:spPr/>
    </dgm:pt>
    <dgm:pt modelId="{465B90AC-095A-4621-BC52-5E5F426B5D8E}" type="pres">
      <dgm:prSet presAssocID="{28AF0F31-47BC-44A7-B9FA-7D47885D895E}" presName="txThree" presStyleLbl="node3" presStyleIdx="3" presStyleCnt="8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911B8A56-0AA0-4A70-864F-B91E8BA3F784}" type="pres">
      <dgm:prSet presAssocID="{28AF0F31-47BC-44A7-B9FA-7D47885D895E}" presName="horzThree" presStyleCnt="0"/>
      <dgm:spPr/>
    </dgm:pt>
    <dgm:pt modelId="{B44076B2-BB05-4EF1-AA4E-F295D7988FBD}" type="pres">
      <dgm:prSet presAssocID="{62F8AFCA-964D-4399-8F46-1C29EF52647E}" presName="sibSpaceTwo" presStyleCnt="0"/>
      <dgm:spPr/>
    </dgm:pt>
    <dgm:pt modelId="{A172EC41-7363-45A7-9961-5357172FD426}" type="pres">
      <dgm:prSet presAssocID="{0D3C964C-71BD-4EA6-BB72-8F463215F1BE}" presName="vertTwo" presStyleCnt="0"/>
      <dgm:spPr/>
    </dgm:pt>
    <dgm:pt modelId="{A91D3238-7810-4C8F-8742-A7E25202C746}" type="pres">
      <dgm:prSet presAssocID="{0D3C964C-71BD-4EA6-BB72-8F463215F1BE}" presName="txTwo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D7506253-946B-4399-894B-7E3C4219CE72}" type="pres">
      <dgm:prSet presAssocID="{0D3C964C-71BD-4EA6-BB72-8F463215F1BE}" presName="parTransTwo" presStyleCnt="0"/>
      <dgm:spPr/>
    </dgm:pt>
    <dgm:pt modelId="{75889BEA-FD58-4F8B-8938-25BC63739368}" type="pres">
      <dgm:prSet presAssocID="{0D3C964C-71BD-4EA6-BB72-8F463215F1BE}" presName="horzTwo" presStyleCnt="0"/>
      <dgm:spPr/>
    </dgm:pt>
    <dgm:pt modelId="{700EF09E-6068-4270-97EE-FE1BE61B6611}" type="pres">
      <dgm:prSet presAssocID="{2EC67836-2DFD-46C9-93D6-AE9E764E5CD4}" presName="vertThree" presStyleCnt="0"/>
      <dgm:spPr/>
    </dgm:pt>
    <dgm:pt modelId="{65F46DA8-2EE2-418B-BFA6-163D1FEF4817}" type="pres">
      <dgm:prSet presAssocID="{2EC67836-2DFD-46C9-93D6-AE9E764E5CD4}" presName="txThree" presStyleLbl="node3" presStyleIdx="4" presStyleCnt="8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12DF3261-06E1-4157-A2F6-643D86B15B4D}" type="pres">
      <dgm:prSet presAssocID="{2EC67836-2DFD-46C9-93D6-AE9E764E5CD4}" presName="horzThree" presStyleCnt="0"/>
      <dgm:spPr/>
    </dgm:pt>
    <dgm:pt modelId="{FD0D3D3D-FACE-47C2-B4FB-3C45E8058695}" type="pres">
      <dgm:prSet presAssocID="{9A0A9B20-7CEF-40F8-B74C-DF722495994D}" presName="sibSpaceThree" presStyleCnt="0"/>
      <dgm:spPr/>
    </dgm:pt>
    <dgm:pt modelId="{CC19459E-12B1-4228-88AC-A4445863BB59}" type="pres">
      <dgm:prSet presAssocID="{EA48ADD0-11DD-41DD-AF5A-69AF561EB558}" presName="vertThree" presStyleCnt="0"/>
      <dgm:spPr/>
    </dgm:pt>
    <dgm:pt modelId="{6079A9FF-E53D-4892-9186-E18186393B3C}" type="pres">
      <dgm:prSet presAssocID="{EA48ADD0-11DD-41DD-AF5A-69AF561EB558}" presName="txThree" presStyleLbl="node3" presStyleIdx="5" presStyleCnt="8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EB2A7183-CFA5-415F-8A94-8B074A43CF2A}" type="pres">
      <dgm:prSet presAssocID="{EA48ADD0-11DD-41DD-AF5A-69AF561EB558}" presName="horzThree" presStyleCnt="0"/>
      <dgm:spPr/>
    </dgm:pt>
    <dgm:pt modelId="{E1E608BB-57DB-4366-B574-6A3F40C23108}" type="pres">
      <dgm:prSet presAssocID="{DE1DF681-657C-46FF-A3A9-82482224E7D7}" presName="sibSpaceTwo" presStyleCnt="0"/>
      <dgm:spPr/>
    </dgm:pt>
    <dgm:pt modelId="{ED088D8C-9C70-4035-947F-36A7F6DD0937}" type="pres">
      <dgm:prSet presAssocID="{4E09BDAB-3285-4254-8041-26D718FEA3BB}" presName="vertTwo" presStyleCnt="0"/>
      <dgm:spPr/>
    </dgm:pt>
    <dgm:pt modelId="{16B95E6B-8BA1-486E-9759-179C0165A83B}" type="pres">
      <dgm:prSet presAssocID="{4E09BDAB-3285-4254-8041-26D718FEA3BB}" presName="txTwo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5C14AFE4-B815-4FCA-AA25-A96AF6447F16}" type="pres">
      <dgm:prSet presAssocID="{4E09BDAB-3285-4254-8041-26D718FEA3BB}" presName="parTransTwo" presStyleCnt="0"/>
      <dgm:spPr/>
    </dgm:pt>
    <dgm:pt modelId="{225825E7-FEA3-4CE1-9A28-A5347DC15462}" type="pres">
      <dgm:prSet presAssocID="{4E09BDAB-3285-4254-8041-26D718FEA3BB}" presName="horzTwo" presStyleCnt="0"/>
      <dgm:spPr/>
    </dgm:pt>
    <dgm:pt modelId="{C4DD12B5-ED12-4563-B747-560F7606AB3E}" type="pres">
      <dgm:prSet presAssocID="{61E1575E-C6E4-49BA-8FD9-9F176BA510CD}" presName="vertThree" presStyleCnt="0"/>
      <dgm:spPr/>
    </dgm:pt>
    <dgm:pt modelId="{85478D95-F407-477A-9561-B02777A74BCA}" type="pres">
      <dgm:prSet presAssocID="{61E1575E-C6E4-49BA-8FD9-9F176BA510CD}" presName="txThree" presStyleLbl="node3" presStyleIdx="6" presStyleCnt="8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4B8D3F32-5BB1-4C61-9A65-BCCD8925817C}" type="pres">
      <dgm:prSet presAssocID="{61E1575E-C6E4-49BA-8FD9-9F176BA510CD}" presName="horzThree" presStyleCnt="0"/>
      <dgm:spPr/>
    </dgm:pt>
    <dgm:pt modelId="{BF656C81-5515-46E6-A3BB-6C71740A7061}" type="pres">
      <dgm:prSet presAssocID="{43CEAEDE-8920-48A4-B32C-6B9C50A03653}" presName="sibSpaceThree" presStyleCnt="0"/>
      <dgm:spPr/>
    </dgm:pt>
    <dgm:pt modelId="{28D6717C-E20A-4E28-8275-EAA316266248}" type="pres">
      <dgm:prSet presAssocID="{84885A84-5F8A-4BA6-9ECA-E55D2103C97E}" presName="vertThree" presStyleCnt="0"/>
      <dgm:spPr/>
    </dgm:pt>
    <dgm:pt modelId="{7B77AC59-4B5F-4CAA-9C78-95187CFB5F02}" type="pres">
      <dgm:prSet presAssocID="{84885A84-5F8A-4BA6-9ECA-E55D2103C97E}" presName="txThree" presStyleLbl="node3" presStyleIdx="7" presStyleCnt="8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605D8511-5134-458E-A56E-4001091C986D}" type="pres">
      <dgm:prSet presAssocID="{84885A84-5F8A-4BA6-9ECA-E55D2103C97E}" presName="horzThree" presStyleCnt="0"/>
      <dgm:spPr/>
    </dgm:pt>
  </dgm:ptLst>
  <dgm:cxnLst>
    <dgm:cxn modelId="{78CF67B9-C3AA-433D-8DE3-646CAEA09EDE}" srcId="{4E09BDAB-3285-4254-8041-26D718FEA3BB}" destId="{84885A84-5F8A-4BA6-9ECA-E55D2103C97E}" srcOrd="1" destOrd="0" parTransId="{4A68C65B-C052-449A-89F6-2D8B7363DA8F}" sibTransId="{95DF1FAF-5967-49C6-99B5-D6F3AB62FE60}"/>
    <dgm:cxn modelId="{EE596590-03A4-4D65-9916-B38D27B473BE}" type="presOf" srcId="{4CD91F4A-7F2B-4085-AA6A-B37AEFFE6BEF}" destId="{A1686E6D-7ED9-4F7A-90B9-3D39F9A1B1F9}" srcOrd="0" destOrd="0" presId="urn:microsoft.com/office/officeart/2005/8/layout/hierarchy4"/>
    <dgm:cxn modelId="{C5BD8C90-7486-4478-90F8-443B4537DDC4}" type="presOf" srcId="{4E09BDAB-3285-4254-8041-26D718FEA3BB}" destId="{16B95E6B-8BA1-486E-9759-179C0165A83B}" srcOrd="0" destOrd="0" presId="urn:microsoft.com/office/officeart/2005/8/layout/hierarchy4"/>
    <dgm:cxn modelId="{1649ACEA-8CE1-4571-9D55-9E76B57ECE57}" type="presOf" srcId="{110E6A67-96EB-4E63-A3C6-B82842FBCDE3}" destId="{0A35BA98-B6FB-438C-A1EB-F355E49E74DA}" srcOrd="0" destOrd="0" presId="urn:microsoft.com/office/officeart/2005/8/layout/hierarchy4"/>
    <dgm:cxn modelId="{0AC6E495-1344-4C3A-912D-B9D260E1FC35}" srcId="{EAC19FF5-0B0B-4601-8228-2386C08CF577}" destId="{0BD6051C-CE4C-4173-94B7-686E9BF7A8C8}" srcOrd="0" destOrd="0" parTransId="{B103C6FA-6B73-4F15-A337-3083EA0210A1}" sibTransId="{0648426D-A737-41B9-AAD8-E6F145CD28FF}"/>
    <dgm:cxn modelId="{C502D047-6FB8-48AD-BAC5-319DE14D8454}" srcId="{EAC19FF5-0B0B-4601-8228-2386C08CF577}" destId="{28AF0F31-47BC-44A7-B9FA-7D47885D895E}" srcOrd="1" destOrd="0" parTransId="{22B7FAE3-446B-4CC1-9846-B2FB6A66D7B1}" sibTransId="{3B3A0D00-F9B6-415B-BDDE-6E76EF1892B5}"/>
    <dgm:cxn modelId="{1F5AE1A3-17BC-4A37-A8F3-BE1A1E328C56}" type="presOf" srcId="{84885A84-5F8A-4BA6-9ECA-E55D2103C97E}" destId="{7B77AC59-4B5F-4CAA-9C78-95187CFB5F02}" srcOrd="0" destOrd="0" presId="urn:microsoft.com/office/officeart/2005/8/layout/hierarchy4"/>
    <dgm:cxn modelId="{5D05515E-6C1B-4EC6-929E-F45A4E2D00DE}" srcId="{0D3C964C-71BD-4EA6-BB72-8F463215F1BE}" destId="{2EC67836-2DFD-46C9-93D6-AE9E764E5CD4}" srcOrd="0" destOrd="0" parTransId="{917AC132-29F4-4861-AEF2-D2E21007C6C3}" sibTransId="{9A0A9B20-7CEF-40F8-B74C-DF722495994D}"/>
    <dgm:cxn modelId="{55A570FA-4C0C-4810-AF93-C2A249A166FB}" type="presOf" srcId="{80953893-482E-4F01-8062-6BACAECF426E}" destId="{AFCA7844-4F2A-4BB6-ACB9-C6D5632C4148}" srcOrd="0" destOrd="0" presId="urn:microsoft.com/office/officeart/2005/8/layout/hierarchy4"/>
    <dgm:cxn modelId="{BC90F355-A2FF-4D4C-BC26-91569645010E}" type="presOf" srcId="{EA48ADD0-11DD-41DD-AF5A-69AF561EB558}" destId="{6079A9FF-E53D-4892-9186-E18186393B3C}" srcOrd="0" destOrd="0" presId="urn:microsoft.com/office/officeart/2005/8/layout/hierarchy4"/>
    <dgm:cxn modelId="{8DB92A76-016E-4DFF-9D08-070E8461CF45}" type="presOf" srcId="{0BD6051C-CE4C-4173-94B7-686E9BF7A8C8}" destId="{B24FE615-B4B4-4545-87E0-68FB06AC02E0}" srcOrd="0" destOrd="0" presId="urn:microsoft.com/office/officeart/2005/8/layout/hierarchy4"/>
    <dgm:cxn modelId="{21A4BDDF-2C6A-499D-BF46-3D605CC2855C}" srcId="{110E6A67-96EB-4E63-A3C6-B82842FBCDE3}" destId="{0D3C964C-71BD-4EA6-BB72-8F463215F1BE}" srcOrd="2" destOrd="0" parTransId="{741B357D-1CE5-40D0-ADA9-6BED40B22D6C}" sibTransId="{DE1DF681-657C-46FF-A3A9-82482224E7D7}"/>
    <dgm:cxn modelId="{7208F0AC-1897-446C-A883-BBEBE96AAE6E}" type="presOf" srcId="{946C6F73-6D74-40ED-9B51-BCD6C81A0032}" destId="{0A20679B-95CB-471D-8256-A6669DA592A0}" srcOrd="0" destOrd="0" presId="urn:microsoft.com/office/officeart/2005/8/layout/hierarchy4"/>
    <dgm:cxn modelId="{0157F626-B876-4B06-9106-6ED8522CA150}" srcId="{110E6A67-96EB-4E63-A3C6-B82842FBCDE3}" destId="{F28B8594-F710-4745-BAFD-67DBC22B359D}" srcOrd="0" destOrd="0" parTransId="{505FD3D9-DA52-40B3-BEE8-11759D8E9732}" sibTransId="{673D7101-9B33-407D-B49B-2DAB624FFDE2}"/>
    <dgm:cxn modelId="{DAB5343F-F367-4D73-B034-308AC179F0EB}" type="presOf" srcId="{61E1575E-C6E4-49BA-8FD9-9F176BA510CD}" destId="{85478D95-F407-477A-9561-B02777A74BCA}" srcOrd="0" destOrd="0" presId="urn:microsoft.com/office/officeart/2005/8/layout/hierarchy4"/>
    <dgm:cxn modelId="{D0187825-8810-4F85-8F72-A40D6E2BADCD}" type="presOf" srcId="{F28B8594-F710-4745-BAFD-67DBC22B359D}" destId="{E753480A-72B4-46D2-B215-1EDB44E720AA}" srcOrd="0" destOrd="0" presId="urn:microsoft.com/office/officeart/2005/8/layout/hierarchy4"/>
    <dgm:cxn modelId="{2D3D844A-21D2-4A72-A314-957C472565AE}" srcId="{946C6F73-6D74-40ED-9B51-BCD6C81A0032}" destId="{110E6A67-96EB-4E63-A3C6-B82842FBCDE3}" srcOrd="0" destOrd="0" parTransId="{163889C4-8143-4207-8AA5-E041664E58CC}" sibTransId="{214D846B-FB6B-47DC-BB00-14834FDDA7E3}"/>
    <dgm:cxn modelId="{DA32F90C-D11B-4B98-9929-ED88D0683F02}" srcId="{110E6A67-96EB-4E63-A3C6-B82842FBCDE3}" destId="{4E09BDAB-3285-4254-8041-26D718FEA3BB}" srcOrd="3" destOrd="0" parTransId="{CF8F1025-A9EA-4694-B509-3944D26041D5}" sibTransId="{B96E00E2-9256-4BC1-8CC0-2EDEC0326D3C}"/>
    <dgm:cxn modelId="{34B1CE3D-35CC-4166-A056-7401F54271F2}" srcId="{F28B8594-F710-4745-BAFD-67DBC22B359D}" destId="{80953893-482E-4F01-8062-6BACAECF426E}" srcOrd="1" destOrd="0" parTransId="{04352ED4-187C-4B45-B12A-41F819BEFC42}" sibTransId="{DD979E03-9047-458A-80B3-903F6EE3E163}"/>
    <dgm:cxn modelId="{D5E8B6DD-58CA-459A-8E6F-D9CBA10332DB}" srcId="{0D3C964C-71BD-4EA6-BB72-8F463215F1BE}" destId="{EA48ADD0-11DD-41DD-AF5A-69AF561EB558}" srcOrd="1" destOrd="0" parTransId="{B1859B14-5E31-4818-A9D1-AA127B623B7D}" sibTransId="{302CBF39-B006-4754-AEAB-4447146D17C1}"/>
    <dgm:cxn modelId="{5582C594-6271-4ED8-98E8-3E239864BE84}" srcId="{110E6A67-96EB-4E63-A3C6-B82842FBCDE3}" destId="{EAC19FF5-0B0B-4601-8228-2386C08CF577}" srcOrd="1" destOrd="0" parTransId="{DAD692D4-CBFB-41F9-BC56-E48FFEAA68B0}" sibTransId="{62F8AFCA-964D-4399-8F46-1C29EF52647E}"/>
    <dgm:cxn modelId="{7A466499-B277-498C-8953-F47FBC836F92}" type="presOf" srcId="{28AF0F31-47BC-44A7-B9FA-7D47885D895E}" destId="{465B90AC-095A-4621-BC52-5E5F426B5D8E}" srcOrd="0" destOrd="0" presId="urn:microsoft.com/office/officeart/2005/8/layout/hierarchy4"/>
    <dgm:cxn modelId="{AA021E84-9066-4535-9DBE-935A0EC34082}" type="presOf" srcId="{2EC67836-2DFD-46C9-93D6-AE9E764E5CD4}" destId="{65F46DA8-2EE2-418B-BFA6-163D1FEF4817}" srcOrd="0" destOrd="0" presId="urn:microsoft.com/office/officeart/2005/8/layout/hierarchy4"/>
    <dgm:cxn modelId="{DA7BF44D-498D-41BD-8B69-FE138E5A0675}" srcId="{F28B8594-F710-4745-BAFD-67DBC22B359D}" destId="{4CD91F4A-7F2B-4085-AA6A-B37AEFFE6BEF}" srcOrd="0" destOrd="0" parTransId="{718D00CD-8C9B-4B74-9A07-B6F3C3D00443}" sibTransId="{B4559545-C1C0-4723-9301-B3319F1F517B}"/>
    <dgm:cxn modelId="{179A67EA-4F53-4790-BC61-100F93CBF9FC}" type="presOf" srcId="{EAC19FF5-0B0B-4601-8228-2386C08CF577}" destId="{8E00008F-797B-42F5-A50B-EA281ADDFD95}" srcOrd="0" destOrd="0" presId="urn:microsoft.com/office/officeart/2005/8/layout/hierarchy4"/>
    <dgm:cxn modelId="{1113286D-EEFB-407B-86DC-28CB39034C27}" type="presOf" srcId="{0D3C964C-71BD-4EA6-BB72-8F463215F1BE}" destId="{A91D3238-7810-4C8F-8742-A7E25202C746}" srcOrd="0" destOrd="0" presId="urn:microsoft.com/office/officeart/2005/8/layout/hierarchy4"/>
    <dgm:cxn modelId="{FAB5C206-44FD-4B56-95AF-99AC947AD445}" srcId="{4E09BDAB-3285-4254-8041-26D718FEA3BB}" destId="{61E1575E-C6E4-49BA-8FD9-9F176BA510CD}" srcOrd="0" destOrd="0" parTransId="{7E308E09-759E-4D42-B98A-5B0C1E5E9754}" sibTransId="{43CEAEDE-8920-48A4-B32C-6B9C50A03653}"/>
    <dgm:cxn modelId="{E4ECF037-A9F3-42EE-93EB-D8CE01001963}" type="presParOf" srcId="{0A20679B-95CB-471D-8256-A6669DA592A0}" destId="{57E1FCE1-1E3C-4668-B83A-65CF4307EB5D}" srcOrd="0" destOrd="0" presId="urn:microsoft.com/office/officeart/2005/8/layout/hierarchy4"/>
    <dgm:cxn modelId="{B8901C43-AE8C-4CD9-A196-9DE7976A4D04}" type="presParOf" srcId="{57E1FCE1-1E3C-4668-B83A-65CF4307EB5D}" destId="{0A35BA98-B6FB-438C-A1EB-F355E49E74DA}" srcOrd="0" destOrd="0" presId="urn:microsoft.com/office/officeart/2005/8/layout/hierarchy4"/>
    <dgm:cxn modelId="{EEBF010A-EE46-4D54-A270-A0650F85D909}" type="presParOf" srcId="{57E1FCE1-1E3C-4668-B83A-65CF4307EB5D}" destId="{0EA6F30A-AE2B-4216-B8C6-E2B40CCC70F2}" srcOrd="1" destOrd="0" presId="urn:microsoft.com/office/officeart/2005/8/layout/hierarchy4"/>
    <dgm:cxn modelId="{D333E1A1-118B-4466-847A-9F9FF41C2442}" type="presParOf" srcId="{57E1FCE1-1E3C-4668-B83A-65CF4307EB5D}" destId="{3043609D-03DB-49B8-BBEF-45A6F955082A}" srcOrd="2" destOrd="0" presId="urn:microsoft.com/office/officeart/2005/8/layout/hierarchy4"/>
    <dgm:cxn modelId="{A647C713-F0ED-4F85-A334-F435DFDCE7E9}" type="presParOf" srcId="{3043609D-03DB-49B8-BBEF-45A6F955082A}" destId="{9F2AE335-B359-4627-9D59-A37FF8A87D77}" srcOrd="0" destOrd="0" presId="urn:microsoft.com/office/officeart/2005/8/layout/hierarchy4"/>
    <dgm:cxn modelId="{70A4D0A8-BEBF-4394-8FA2-C4D5987BD00B}" type="presParOf" srcId="{9F2AE335-B359-4627-9D59-A37FF8A87D77}" destId="{E753480A-72B4-46D2-B215-1EDB44E720AA}" srcOrd="0" destOrd="0" presId="urn:microsoft.com/office/officeart/2005/8/layout/hierarchy4"/>
    <dgm:cxn modelId="{6CDF5033-5B9E-428D-8122-46825AE060E3}" type="presParOf" srcId="{9F2AE335-B359-4627-9D59-A37FF8A87D77}" destId="{3920EF77-DB56-4A35-BEA5-FBB0E0BA9606}" srcOrd="1" destOrd="0" presId="urn:microsoft.com/office/officeart/2005/8/layout/hierarchy4"/>
    <dgm:cxn modelId="{79EAC0CB-83EE-4337-B316-830374D803F7}" type="presParOf" srcId="{9F2AE335-B359-4627-9D59-A37FF8A87D77}" destId="{55340138-A965-4B09-AACC-9186A99A37E6}" srcOrd="2" destOrd="0" presId="urn:microsoft.com/office/officeart/2005/8/layout/hierarchy4"/>
    <dgm:cxn modelId="{FB2009CE-1A99-4A37-8AC1-013B197781FF}" type="presParOf" srcId="{55340138-A965-4B09-AACC-9186A99A37E6}" destId="{9CF7D8CC-BA96-4ED3-B1F7-54CEE3EE6C8F}" srcOrd="0" destOrd="0" presId="urn:microsoft.com/office/officeart/2005/8/layout/hierarchy4"/>
    <dgm:cxn modelId="{EB84A3E3-A512-4142-A163-C3FA41FE5B51}" type="presParOf" srcId="{9CF7D8CC-BA96-4ED3-B1F7-54CEE3EE6C8F}" destId="{A1686E6D-7ED9-4F7A-90B9-3D39F9A1B1F9}" srcOrd="0" destOrd="0" presId="urn:microsoft.com/office/officeart/2005/8/layout/hierarchy4"/>
    <dgm:cxn modelId="{624D51F1-6D2C-4B70-92FC-F4D859B5F6E3}" type="presParOf" srcId="{9CF7D8CC-BA96-4ED3-B1F7-54CEE3EE6C8F}" destId="{289FA40C-432A-4FEF-806F-FEBAEF0003C1}" srcOrd="1" destOrd="0" presId="urn:microsoft.com/office/officeart/2005/8/layout/hierarchy4"/>
    <dgm:cxn modelId="{A1653BCC-AE93-4EBB-84D8-0D8F3B793C9E}" type="presParOf" srcId="{55340138-A965-4B09-AACC-9186A99A37E6}" destId="{68897290-7B5D-4858-8CD6-A71A1C2B6259}" srcOrd="1" destOrd="0" presId="urn:microsoft.com/office/officeart/2005/8/layout/hierarchy4"/>
    <dgm:cxn modelId="{2EDCCF84-EC85-40C0-AE32-E341D5B1416B}" type="presParOf" srcId="{55340138-A965-4B09-AACC-9186A99A37E6}" destId="{6F9524E7-17A4-4114-A5D8-FCAD1DE151E1}" srcOrd="2" destOrd="0" presId="urn:microsoft.com/office/officeart/2005/8/layout/hierarchy4"/>
    <dgm:cxn modelId="{A25C96FC-6E1A-4AC2-A3BA-8D69B78A3965}" type="presParOf" srcId="{6F9524E7-17A4-4114-A5D8-FCAD1DE151E1}" destId="{AFCA7844-4F2A-4BB6-ACB9-C6D5632C4148}" srcOrd="0" destOrd="0" presId="urn:microsoft.com/office/officeart/2005/8/layout/hierarchy4"/>
    <dgm:cxn modelId="{F50BBFED-A33A-414E-A69A-57CA39AE873E}" type="presParOf" srcId="{6F9524E7-17A4-4114-A5D8-FCAD1DE151E1}" destId="{93AE8BBA-E869-4310-8102-1209DFB089FA}" srcOrd="1" destOrd="0" presId="urn:microsoft.com/office/officeart/2005/8/layout/hierarchy4"/>
    <dgm:cxn modelId="{26BEAE63-3C2F-4101-B201-79183CB0BF7A}" type="presParOf" srcId="{3043609D-03DB-49B8-BBEF-45A6F955082A}" destId="{11E93C3D-C43E-4AB8-BD59-49C8231257E3}" srcOrd="1" destOrd="0" presId="urn:microsoft.com/office/officeart/2005/8/layout/hierarchy4"/>
    <dgm:cxn modelId="{BB8E1B76-C35A-4683-A57A-F5932B42994B}" type="presParOf" srcId="{3043609D-03DB-49B8-BBEF-45A6F955082A}" destId="{623F4725-F448-49E8-9E88-3ECCD30044E4}" srcOrd="2" destOrd="0" presId="urn:microsoft.com/office/officeart/2005/8/layout/hierarchy4"/>
    <dgm:cxn modelId="{7AD9F647-C8E0-4702-86DE-3EB9713B7DF6}" type="presParOf" srcId="{623F4725-F448-49E8-9E88-3ECCD30044E4}" destId="{8E00008F-797B-42F5-A50B-EA281ADDFD95}" srcOrd="0" destOrd="0" presId="urn:microsoft.com/office/officeart/2005/8/layout/hierarchy4"/>
    <dgm:cxn modelId="{B89A9F31-FEBF-426F-A198-B2856C64E33C}" type="presParOf" srcId="{623F4725-F448-49E8-9E88-3ECCD30044E4}" destId="{DAEF7DB8-0DBD-4633-A756-24F2616A54F2}" srcOrd="1" destOrd="0" presId="urn:microsoft.com/office/officeart/2005/8/layout/hierarchy4"/>
    <dgm:cxn modelId="{1C9D4A75-3A00-4502-96B2-F06C3AD47236}" type="presParOf" srcId="{623F4725-F448-49E8-9E88-3ECCD30044E4}" destId="{02AB03FB-29F8-47AA-B565-DDB9EED3D68C}" srcOrd="2" destOrd="0" presId="urn:microsoft.com/office/officeart/2005/8/layout/hierarchy4"/>
    <dgm:cxn modelId="{3C6BE77E-B4A0-4FBE-9C09-C941A5F148A1}" type="presParOf" srcId="{02AB03FB-29F8-47AA-B565-DDB9EED3D68C}" destId="{7DA0CF5C-E155-4951-BB1D-1567C5D60F67}" srcOrd="0" destOrd="0" presId="urn:microsoft.com/office/officeart/2005/8/layout/hierarchy4"/>
    <dgm:cxn modelId="{90C58459-6A42-4423-B34B-2FD71981D053}" type="presParOf" srcId="{7DA0CF5C-E155-4951-BB1D-1567C5D60F67}" destId="{B24FE615-B4B4-4545-87E0-68FB06AC02E0}" srcOrd="0" destOrd="0" presId="urn:microsoft.com/office/officeart/2005/8/layout/hierarchy4"/>
    <dgm:cxn modelId="{DFDCF764-599B-47E8-886C-F5F0C8E70883}" type="presParOf" srcId="{7DA0CF5C-E155-4951-BB1D-1567C5D60F67}" destId="{2E4066C1-B9FB-4F77-8002-3699B446CC10}" srcOrd="1" destOrd="0" presId="urn:microsoft.com/office/officeart/2005/8/layout/hierarchy4"/>
    <dgm:cxn modelId="{ABD1F728-F808-4A77-BEE3-0850489349B3}" type="presParOf" srcId="{02AB03FB-29F8-47AA-B565-DDB9EED3D68C}" destId="{E6583D7C-DE2E-4881-967D-1A8E4FDD8B4C}" srcOrd="1" destOrd="0" presId="urn:microsoft.com/office/officeart/2005/8/layout/hierarchy4"/>
    <dgm:cxn modelId="{A10656C6-A94C-45E9-82B2-7DC0A3FC4BFA}" type="presParOf" srcId="{02AB03FB-29F8-47AA-B565-DDB9EED3D68C}" destId="{CB8D99C5-98A2-497B-AB8B-108F1222C204}" srcOrd="2" destOrd="0" presId="urn:microsoft.com/office/officeart/2005/8/layout/hierarchy4"/>
    <dgm:cxn modelId="{AF06278D-EBA7-4544-A548-C6B8DE0B2B41}" type="presParOf" srcId="{CB8D99C5-98A2-497B-AB8B-108F1222C204}" destId="{465B90AC-095A-4621-BC52-5E5F426B5D8E}" srcOrd="0" destOrd="0" presId="urn:microsoft.com/office/officeart/2005/8/layout/hierarchy4"/>
    <dgm:cxn modelId="{1C2455A0-5FE5-4972-B242-A65F2A96A8AB}" type="presParOf" srcId="{CB8D99C5-98A2-497B-AB8B-108F1222C204}" destId="{911B8A56-0AA0-4A70-864F-B91E8BA3F784}" srcOrd="1" destOrd="0" presId="urn:microsoft.com/office/officeart/2005/8/layout/hierarchy4"/>
    <dgm:cxn modelId="{F3B54DB1-E1ED-4302-BA20-91982020A5DB}" type="presParOf" srcId="{3043609D-03DB-49B8-BBEF-45A6F955082A}" destId="{B44076B2-BB05-4EF1-AA4E-F295D7988FBD}" srcOrd="3" destOrd="0" presId="urn:microsoft.com/office/officeart/2005/8/layout/hierarchy4"/>
    <dgm:cxn modelId="{51D021B0-DCE9-4F13-93BC-FD037F26BF0B}" type="presParOf" srcId="{3043609D-03DB-49B8-BBEF-45A6F955082A}" destId="{A172EC41-7363-45A7-9961-5357172FD426}" srcOrd="4" destOrd="0" presId="urn:microsoft.com/office/officeart/2005/8/layout/hierarchy4"/>
    <dgm:cxn modelId="{86E86D38-3841-40DB-A49E-4491206AA617}" type="presParOf" srcId="{A172EC41-7363-45A7-9961-5357172FD426}" destId="{A91D3238-7810-4C8F-8742-A7E25202C746}" srcOrd="0" destOrd="0" presId="urn:microsoft.com/office/officeart/2005/8/layout/hierarchy4"/>
    <dgm:cxn modelId="{BA4CCE95-9380-49AB-8E4A-47D9E4A33823}" type="presParOf" srcId="{A172EC41-7363-45A7-9961-5357172FD426}" destId="{D7506253-946B-4399-894B-7E3C4219CE72}" srcOrd="1" destOrd="0" presId="urn:microsoft.com/office/officeart/2005/8/layout/hierarchy4"/>
    <dgm:cxn modelId="{EE69B5EB-89C6-45D1-8DF7-844E9BE115DB}" type="presParOf" srcId="{A172EC41-7363-45A7-9961-5357172FD426}" destId="{75889BEA-FD58-4F8B-8938-25BC63739368}" srcOrd="2" destOrd="0" presId="urn:microsoft.com/office/officeart/2005/8/layout/hierarchy4"/>
    <dgm:cxn modelId="{FB0C9CB8-6265-4D27-A0E7-E8B89912F7FE}" type="presParOf" srcId="{75889BEA-FD58-4F8B-8938-25BC63739368}" destId="{700EF09E-6068-4270-97EE-FE1BE61B6611}" srcOrd="0" destOrd="0" presId="urn:microsoft.com/office/officeart/2005/8/layout/hierarchy4"/>
    <dgm:cxn modelId="{BA181DEB-E954-403B-B606-5455D9FA282E}" type="presParOf" srcId="{700EF09E-6068-4270-97EE-FE1BE61B6611}" destId="{65F46DA8-2EE2-418B-BFA6-163D1FEF4817}" srcOrd="0" destOrd="0" presId="urn:microsoft.com/office/officeart/2005/8/layout/hierarchy4"/>
    <dgm:cxn modelId="{4EA84DCC-B4C4-4FF5-9889-E9D35E1D7844}" type="presParOf" srcId="{700EF09E-6068-4270-97EE-FE1BE61B6611}" destId="{12DF3261-06E1-4157-A2F6-643D86B15B4D}" srcOrd="1" destOrd="0" presId="urn:microsoft.com/office/officeart/2005/8/layout/hierarchy4"/>
    <dgm:cxn modelId="{3D19DACC-C2BF-47B3-A96C-47CA92923878}" type="presParOf" srcId="{75889BEA-FD58-4F8B-8938-25BC63739368}" destId="{FD0D3D3D-FACE-47C2-B4FB-3C45E8058695}" srcOrd="1" destOrd="0" presId="urn:microsoft.com/office/officeart/2005/8/layout/hierarchy4"/>
    <dgm:cxn modelId="{162443E9-7703-45A7-ACCE-05113247DD7B}" type="presParOf" srcId="{75889BEA-FD58-4F8B-8938-25BC63739368}" destId="{CC19459E-12B1-4228-88AC-A4445863BB59}" srcOrd="2" destOrd="0" presId="urn:microsoft.com/office/officeart/2005/8/layout/hierarchy4"/>
    <dgm:cxn modelId="{239BB852-F5DD-481B-8640-35C21555D64A}" type="presParOf" srcId="{CC19459E-12B1-4228-88AC-A4445863BB59}" destId="{6079A9FF-E53D-4892-9186-E18186393B3C}" srcOrd="0" destOrd="0" presId="urn:microsoft.com/office/officeart/2005/8/layout/hierarchy4"/>
    <dgm:cxn modelId="{D2A6E397-45F9-4FAA-B0BE-96BBD6870512}" type="presParOf" srcId="{CC19459E-12B1-4228-88AC-A4445863BB59}" destId="{EB2A7183-CFA5-415F-8A94-8B074A43CF2A}" srcOrd="1" destOrd="0" presId="urn:microsoft.com/office/officeart/2005/8/layout/hierarchy4"/>
    <dgm:cxn modelId="{EBD55DF7-18C2-4E98-BC03-00E659CD4677}" type="presParOf" srcId="{3043609D-03DB-49B8-BBEF-45A6F955082A}" destId="{E1E608BB-57DB-4366-B574-6A3F40C23108}" srcOrd="5" destOrd="0" presId="urn:microsoft.com/office/officeart/2005/8/layout/hierarchy4"/>
    <dgm:cxn modelId="{75E991AF-104B-44F0-B57D-D74527538653}" type="presParOf" srcId="{3043609D-03DB-49B8-BBEF-45A6F955082A}" destId="{ED088D8C-9C70-4035-947F-36A7F6DD0937}" srcOrd="6" destOrd="0" presId="urn:microsoft.com/office/officeart/2005/8/layout/hierarchy4"/>
    <dgm:cxn modelId="{F726AD6B-B4BE-485A-8323-422107F5D2FD}" type="presParOf" srcId="{ED088D8C-9C70-4035-947F-36A7F6DD0937}" destId="{16B95E6B-8BA1-486E-9759-179C0165A83B}" srcOrd="0" destOrd="0" presId="urn:microsoft.com/office/officeart/2005/8/layout/hierarchy4"/>
    <dgm:cxn modelId="{D5A3B46B-8414-49F4-8562-6F3F0CABD1EA}" type="presParOf" srcId="{ED088D8C-9C70-4035-947F-36A7F6DD0937}" destId="{5C14AFE4-B815-4FCA-AA25-A96AF6447F16}" srcOrd="1" destOrd="0" presId="urn:microsoft.com/office/officeart/2005/8/layout/hierarchy4"/>
    <dgm:cxn modelId="{37FD9494-D5BF-49FA-AAFB-F1F45EAEB243}" type="presParOf" srcId="{ED088D8C-9C70-4035-947F-36A7F6DD0937}" destId="{225825E7-FEA3-4CE1-9A28-A5347DC15462}" srcOrd="2" destOrd="0" presId="urn:microsoft.com/office/officeart/2005/8/layout/hierarchy4"/>
    <dgm:cxn modelId="{B86878C0-C96A-4F4E-9EBF-3E85191C9E63}" type="presParOf" srcId="{225825E7-FEA3-4CE1-9A28-A5347DC15462}" destId="{C4DD12B5-ED12-4563-B747-560F7606AB3E}" srcOrd="0" destOrd="0" presId="urn:microsoft.com/office/officeart/2005/8/layout/hierarchy4"/>
    <dgm:cxn modelId="{C12E73CC-3EFB-48E4-B12B-E9CFE94BB652}" type="presParOf" srcId="{C4DD12B5-ED12-4563-B747-560F7606AB3E}" destId="{85478D95-F407-477A-9561-B02777A74BCA}" srcOrd="0" destOrd="0" presId="urn:microsoft.com/office/officeart/2005/8/layout/hierarchy4"/>
    <dgm:cxn modelId="{8D604BCD-4C8A-4794-BA59-C62491B3D0B4}" type="presParOf" srcId="{C4DD12B5-ED12-4563-B747-560F7606AB3E}" destId="{4B8D3F32-5BB1-4C61-9A65-BCCD8925817C}" srcOrd="1" destOrd="0" presId="urn:microsoft.com/office/officeart/2005/8/layout/hierarchy4"/>
    <dgm:cxn modelId="{31B1BCF0-2BE9-4C5C-97C9-70CA9A8080B8}" type="presParOf" srcId="{225825E7-FEA3-4CE1-9A28-A5347DC15462}" destId="{BF656C81-5515-46E6-A3BB-6C71740A7061}" srcOrd="1" destOrd="0" presId="urn:microsoft.com/office/officeart/2005/8/layout/hierarchy4"/>
    <dgm:cxn modelId="{3B40BFFA-456D-4732-BA4E-39B4997C7BD3}" type="presParOf" srcId="{225825E7-FEA3-4CE1-9A28-A5347DC15462}" destId="{28D6717C-E20A-4E28-8275-EAA316266248}" srcOrd="2" destOrd="0" presId="urn:microsoft.com/office/officeart/2005/8/layout/hierarchy4"/>
    <dgm:cxn modelId="{E10B9041-2498-4E52-BEDF-4BF51953D832}" type="presParOf" srcId="{28D6717C-E20A-4E28-8275-EAA316266248}" destId="{7B77AC59-4B5F-4CAA-9C78-95187CFB5F02}" srcOrd="0" destOrd="0" presId="urn:microsoft.com/office/officeart/2005/8/layout/hierarchy4"/>
    <dgm:cxn modelId="{BE2E971C-032A-4064-8A48-78D10C9AC4C0}" type="presParOf" srcId="{28D6717C-E20A-4E28-8275-EAA316266248}" destId="{605D8511-5134-458E-A56E-4001091C986D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46C6F73-6D74-40ED-9B51-BCD6C81A0032}" type="doc">
      <dgm:prSet loTypeId="urn:microsoft.com/office/officeart/2005/8/layout/hierarchy4" loCatId="hierarchy" qsTypeId="urn:microsoft.com/office/officeart/2005/8/quickstyle/simple1" qsCatId="simple" csTypeId="urn:microsoft.com/office/officeart/2005/8/colors/accent1_3" csCatId="accent1" phldr="1"/>
      <dgm:spPr/>
    </dgm:pt>
    <dgm:pt modelId="{110E6A67-96EB-4E63-A3C6-B82842FBCDE3}">
      <dgm:prSet phldrT="[Tekst]" custT="1"/>
      <dgm:spPr>
        <a:solidFill>
          <a:srgbClr val="FF950E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pl-PL" sz="1800" dirty="0" smtClean="0">
              <a:latin typeface="Tahoma" pitchFamily="34" charset="0"/>
              <a:cs typeface="Tahoma" pitchFamily="34" charset="0"/>
            </a:rPr>
            <a:t>Siedlce ważnym ośrodkiem </a:t>
          </a:r>
          <a:r>
            <a:rPr lang="pl-PL" sz="1800" dirty="0" err="1" smtClean="0">
              <a:latin typeface="Tahoma" pitchFamily="34" charset="0"/>
              <a:cs typeface="Tahoma" pitchFamily="34" charset="0"/>
            </a:rPr>
            <a:t>subregionalnym</a:t>
          </a:r>
          <a:endParaRPr lang="pl-PL" sz="1800" dirty="0" smtClean="0">
            <a:latin typeface="Tahoma" pitchFamily="34" charset="0"/>
            <a:cs typeface="Tahoma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pl-PL" sz="1800" dirty="0" smtClean="0">
              <a:latin typeface="Tahoma" pitchFamily="34" charset="0"/>
              <a:cs typeface="Tahoma" pitchFamily="34" charset="0"/>
            </a:rPr>
            <a:t>o stabilnej sytuacji demograficznej,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pl-PL" sz="1800" dirty="0" smtClean="0">
              <a:latin typeface="Tahoma" pitchFamily="34" charset="0"/>
              <a:cs typeface="Tahoma" pitchFamily="34" charset="0"/>
            </a:rPr>
            <a:t>miastem silnej i innowacyjnej gospodarki,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pl-PL" sz="1800" dirty="0" smtClean="0">
              <a:latin typeface="Tahoma" pitchFamily="34" charset="0"/>
              <a:cs typeface="Tahoma" pitchFamily="34" charset="0"/>
            </a:rPr>
            <a:t>zapewniającym swoim mieszkańcom wysoką jakość życia</a:t>
          </a:r>
          <a:endParaRPr lang="pl-PL" sz="18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63889C4-8143-4207-8AA5-E041664E58CC}" type="parTrans" cxnId="{2D3D844A-21D2-4A72-A314-957C472565AE}">
      <dgm:prSet/>
      <dgm:spPr/>
      <dgm:t>
        <a:bodyPr/>
        <a:lstStyle/>
        <a:p>
          <a:endParaRPr lang="pl-PL"/>
        </a:p>
      </dgm:t>
    </dgm:pt>
    <dgm:pt modelId="{214D846B-FB6B-47DC-BB00-14834FDDA7E3}" type="sibTrans" cxnId="{2D3D844A-21D2-4A72-A314-957C472565AE}">
      <dgm:prSet/>
      <dgm:spPr/>
      <dgm:t>
        <a:bodyPr/>
        <a:lstStyle/>
        <a:p>
          <a:endParaRPr lang="pl-PL"/>
        </a:p>
      </dgm:t>
    </dgm:pt>
    <dgm:pt modelId="{F28B8594-F710-4745-BAFD-67DBC22B359D}">
      <dgm:prSet phldrT="[Tekst]" custT="1"/>
      <dgm:spPr/>
      <dgm:t>
        <a:bodyPr/>
        <a:lstStyle/>
        <a:p>
          <a:r>
            <a:rPr lang="pl-PL" sz="1600" b="1" dirty="0" smtClean="0"/>
            <a:t>Trwały i stabilny rozwój nowoczesnej gospodarki</a:t>
          </a:r>
          <a:endParaRPr lang="pl-PL" sz="16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05FD3D9-DA52-40B3-BEE8-11759D8E9732}" type="parTrans" cxnId="{0157F626-B876-4B06-9106-6ED8522CA150}">
      <dgm:prSet/>
      <dgm:spPr/>
      <dgm:t>
        <a:bodyPr/>
        <a:lstStyle/>
        <a:p>
          <a:endParaRPr lang="pl-PL"/>
        </a:p>
      </dgm:t>
    </dgm:pt>
    <dgm:pt modelId="{673D7101-9B33-407D-B49B-2DAB624FFDE2}" type="sibTrans" cxnId="{0157F626-B876-4B06-9106-6ED8522CA150}">
      <dgm:prSet/>
      <dgm:spPr/>
      <dgm:t>
        <a:bodyPr/>
        <a:lstStyle/>
        <a:p>
          <a:endParaRPr lang="pl-PL"/>
        </a:p>
      </dgm:t>
    </dgm:pt>
    <dgm:pt modelId="{EAC19FF5-0B0B-4601-8228-2386C08CF577}">
      <dgm:prSet phldrT="[Tekst]" custT="1"/>
      <dgm:spPr/>
      <dgm:t>
        <a:bodyPr lIns="0" rIns="0"/>
        <a:lstStyle/>
        <a:p>
          <a:r>
            <a:rPr lang="pl-PL" sz="1600" b="1" dirty="0" smtClean="0"/>
            <a:t>Umacnianie roli Siedlec jako regionalnego ośrodka administracji, edukacji, kultury i sportu</a:t>
          </a:r>
          <a:endParaRPr lang="pl-PL" sz="14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AD692D4-CBFB-41F9-BC56-E48FFEAA68B0}" type="parTrans" cxnId="{5582C594-6271-4ED8-98E8-3E239864BE84}">
      <dgm:prSet/>
      <dgm:spPr/>
      <dgm:t>
        <a:bodyPr/>
        <a:lstStyle/>
        <a:p>
          <a:endParaRPr lang="pl-PL"/>
        </a:p>
      </dgm:t>
    </dgm:pt>
    <dgm:pt modelId="{62F8AFCA-964D-4399-8F46-1C29EF52647E}" type="sibTrans" cxnId="{5582C594-6271-4ED8-98E8-3E239864BE84}">
      <dgm:prSet/>
      <dgm:spPr/>
      <dgm:t>
        <a:bodyPr/>
        <a:lstStyle/>
        <a:p>
          <a:endParaRPr lang="pl-PL"/>
        </a:p>
      </dgm:t>
    </dgm:pt>
    <dgm:pt modelId="{0D3C964C-71BD-4EA6-BB72-8F463215F1BE}">
      <dgm:prSet phldrT="[Tekst]" custT="1"/>
      <dgm:spPr/>
      <dgm:t>
        <a:bodyPr/>
        <a:lstStyle/>
        <a:p>
          <a:r>
            <a:rPr lang="pl-PL" sz="1600" b="1" dirty="0" smtClean="0"/>
            <a:t>Rozwój infrastruktury technicznej i ograniczenie negatywnego </a:t>
          </a:r>
          <a:r>
            <a:rPr lang="pl-PL" sz="1600" b="1" dirty="0" err="1" smtClean="0"/>
            <a:t>oddziaływaniana</a:t>
          </a:r>
          <a:r>
            <a:rPr lang="pl-PL" sz="1600" b="1" dirty="0" smtClean="0"/>
            <a:t> środowisko</a:t>
          </a:r>
          <a:endParaRPr lang="pl-PL" sz="16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41B357D-1CE5-40D0-ADA9-6BED40B22D6C}" type="parTrans" cxnId="{21A4BDDF-2C6A-499D-BF46-3D605CC2855C}">
      <dgm:prSet/>
      <dgm:spPr/>
      <dgm:t>
        <a:bodyPr/>
        <a:lstStyle/>
        <a:p>
          <a:endParaRPr lang="pl-PL"/>
        </a:p>
      </dgm:t>
    </dgm:pt>
    <dgm:pt modelId="{DE1DF681-657C-46FF-A3A9-82482224E7D7}" type="sibTrans" cxnId="{21A4BDDF-2C6A-499D-BF46-3D605CC2855C}">
      <dgm:prSet/>
      <dgm:spPr/>
      <dgm:t>
        <a:bodyPr/>
        <a:lstStyle/>
        <a:p>
          <a:endParaRPr lang="pl-PL"/>
        </a:p>
      </dgm:t>
    </dgm:pt>
    <dgm:pt modelId="{4E09BDAB-3285-4254-8041-26D718FEA3BB}">
      <dgm:prSet phldrT="[Tekst]" custT="1"/>
      <dgm:spPr/>
      <dgm:t>
        <a:bodyPr/>
        <a:lstStyle/>
        <a:p>
          <a:r>
            <a:rPr lang="pl-PL" sz="1600" b="1" dirty="0" smtClean="0"/>
            <a:t>Dobre warunki i jakość życia dla Siedlczan</a:t>
          </a:r>
          <a:endParaRPr lang="pl-PL" sz="16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F8F1025-A9EA-4694-B509-3944D26041D5}" type="parTrans" cxnId="{DA32F90C-D11B-4B98-9929-ED88D0683F02}">
      <dgm:prSet/>
      <dgm:spPr/>
      <dgm:t>
        <a:bodyPr/>
        <a:lstStyle/>
        <a:p>
          <a:endParaRPr lang="pl-PL"/>
        </a:p>
      </dgm:t>
    </dgm:pt>
    <dgm:pt modelId="{B96E00E2-9256-4BC1-8CC0-2EDEC0326D3C}" type="sibTrans" cxnId="{DA32F90C-D11B-4B98-9929-ED88D0683F02}">
      <dgm:prSet/>
      <dgm:spPr/>
      <dgm:t>
        <a:bodyPr/>
        <a:lstStyle/>
        <a:p>
          <a:endParaRPr lang="pl-PL"/>
        </a:p>
      </dgm:t>
    </dgm:pt>
    <dgm:pt modelId="{0A20679B-95CB-471D-8256-A6669DA592A0}" type="pres">
      <dgm:prSet presAssocID="{946C6F73-6D74-40ED-9B51-BCD6C81A0032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7E1FCE1-1E3C-4668-B83A-65CF4307EB5D}" type="pres">
      <dgm:prSet presAssocID="{110E6A67-96EB-4E63-A3C6-B82842FBCDE3}" presName="vertOne" presStyleCnt="0"/>
      <dgm:spPr/>
    </dgm:pt>
    <dgm:pt modelId="{0A35BA98-B6FB-438C-A1EB-F355E49E74DA}" type="pres">
      <dgm:prSet presAssocID="{110E6A67-96EB-4E63-A3C6-B82842FBCDE3}" presName="txOne" presStyleLbl="node0" presStyleIdx="0" presStyleCnt="1" custScaleY="58137" custLinFactNeighborX="-47" custLinFactNeighborY="-17501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0EA6F30A-AE2B-4216-B8C6-E2B40CCC70F2}" type="pres">
      <dgm:prSet presAssocID="{110E6A67-96EB-4E63-A3C6-B82842FBCDE3}" presName="parTransOne" presStyleCnt="0"/>
      <dgm:spPr/>
    </dgm:pt>
    <dgm:pt modelId="{3043609D-03DB-49B8-BBEF-45A6F955082A}" type="pres">
      <dgm:prSet presAssocID="{110E6A67-96EB-4E63-A3C6-B82842FBCDE3}" presName="horzOne" presStyleCnt="0"/>
      <dgm:spPr/>
    </dgm:pt>
    <dgm:pt modelId="{9F2AE335-B359-4627-9D59-A37FF8A87D77}" type="pres">
      <dgm:prSet presAssocID="{F28B8594-F710-4745-BAFD-67DBC22B359D}" presName="vertTwo" presStyleCnt="0"/>
      <dgm:spPr/>
    </dgm:pt>
    <dgm:pt modelId="{E753480A-72B4-46D2-B215-1EDB44E720AA}" type="pres">
      <dgm:prSet presAssocID="{F28B8594-F710-4745-BAFD-67DBC22B359D}" presName="txTwo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55340138-A965-4B09-AACC-9186A99A37E6}" type="pres">
      <dgm:prSet presAssocID="{F28B8594-F710-4745-BAFD-67DBC22B359D}" presName="horzTwo" presStyleCnt="0"/>
      <dgm:spPr/>
    </dgm:pt>
    <dgm:pt modelId="{11E93C3D-C43E-4AB8-BD59-49C8231257E3}" type="pres">
      <dgm:prSet presAssocID="{673D7101-9B33-407D-B49B-2DAB624FFDE2}" presName="sibSpaceTwo" presStyleCnt="0"/>
      <dgm:spPr/>
    </dgm:pt>
    <dgm:pt modelId="{623F4725-F448-49E8-9E88-3ECCD30044E4}" type="pres">
      <dgm:prSet presAssocID="{EAC19FF5-0B0B-4601-8228-2386C08CF577}" presName="vertTwo" presStyleCnt="0"/>
      <dgm:spPr/>
    </dgm:pt>
    <dgm:pt modelId="{8E00008F-797B-42F5-A50B-EA281ADDFD95}" type="pres">
      <dgm:prSet presAssocID="{EAC19FF5-0B0B-4601-8228-2386C08CF577}" presName="txTwo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02AB03FB-29F8-47AA-B565-DDB9EED3D68C}" type="pres">
      <dgm:prSet presAssocID="{EAC19FF5-0B0B-4601-8228-2386C08CF577}" presName="horzTwo" presStyleCnt="0"/>
      <dgm:spPr/>
    </dgm:pt>
    <dgm:pt modelId="{B44076B2-BB05-4EF1-AA4E-F295D7988FBD}" type="pres">
      <dgm:prSet presAssocID="{62F8AFCA-964D-4399-8F46-1C29EF52647E}" presName="sibSpaceTwo" presStyleCnt="0"/>
      <dgm:spPr/>
    </dgm:pt>
    <dgm:pt modelId="{A172EC41-7363-45A7-9961-5357172FD426}" type="pres">
      <dgm:prSet presAssocID="{0D3C964C-71BD-4EA6-BB72-8F463215F1BE}" presName="vertTwo" presStyleCnt="0"/>
      <dgm:spPr/>
    </dgm:pt>
    <dgm:pt modelId="{A91D3238-7810-4C8F-8742-A7E25202C746}" type="pres">
      <dgm:prSet presAssocID="{0D3C964C-71BD-4EA6-BB72-8F463215F1BE}" presName="txTwo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75889BEA-FD58-4F8B-8938-25BC63739368}" type="pres">
      <dgm:prSet presAssocID="{0D3C964C-71BD-4EA6-BB72-8F463215F1BE}" presName="horzTwo" presStyleCnt="0"/>
      <dgm:spPr/>
    </dgm:pt>
    <dgm:pt modelId="{E1E608BB-57DB-4366-B574-6A3F40C23108}" type="pres">
      <dgm:prSet presAssocID="{DE1DF681-657C-46FF-A3A9-82482224E7D7}" presName="sibSpaceTwo" presStyleCnt="0"/>
      <dgm:spPr/>
    </dgm:pt>
    <dgm:pt modelId="{ED088D8C-9C70-4035-947F-36A7F6DD0937}" type="pres">
      <dgm:prSet presAssocID="{4E09BDAB-3285-4254-8041-26D718FEA3BB}" presName="vertTwo" presStyleCnt="0"/>
      <dgm:spPr/>
    </dgm:pt>
    <dgm:pt modelId="{16B95E6B-8BA1-486E-9759-179C0165A83B}" type="pres">
      <dgm:prSet presAssocID="{4E09BDAB-3285-4254-8041-26D718FEA3BB}" presName="txTwo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225825E7-FEA3-4CE1-9A28-A5347DC15462}" type="pres">
      <dgm:prSet presAssocID="{4E09BDAB-3285-4254-8041-26D718FEA3BB}" presName="horzTwo" presStyleCnt="0"/>
      <dgm:spPr/>
    </dgm:pt>
  </dgm:ptLst>
  <dgm:cxnLst>
    <dgm:cxn modelId="{EBF2721A-E02F-4646-BA9E-CACAC96F2481}" type="presOf" srcId="{0D3C964C-71BD-4EA6-BB72-8F463215F1BE}" destId="{A91D3238-7810-4C8F-8742-A7E25202C746}" srcOrd="0" destOrd="0" presId="urn:microsoft.com/office/officeart/2005/8/layout/hierarchy4"/>
    <dgm:cxn modelId="{C74C9381-E920-4921-B629-22740702EEEB}" type="presOf" srcId="{946C6F73-6D74-40ED-9B51-BCD6C81A0032}" destId="{0A20679B-95CB-471D-8256-A6669DA592A0}" srcOrd="0" destOrd="0" presId="urn:microsoft.com/office/officeart/2005/8/layout/hierarchy4"/>
    <dgm:cxn modelId="{3C63B675-9EC1-4A70-A72B-BBFCE12616FC}" type="presOf" srcId="{110E6A67-96EB-4E63-A3C6-B82842FBCDE3}" destId="{0A35BA98-B6FB-438C-A1EB-F355E49E74DA}" srcOrd="0" destOrd="0" presId="urn:microsoft.com/office/officeart/2005/8/layout/hierarchy4"/>
    <dgm:cxn modelId="{0157F626-B876-4B06-9106-6ED8522CA150}" srcId="{110E6A67-96EB-4E63-A3C6-B82842FBCDE3}" destId="{F28B8594-F710-4745-BAFD-67DBC22B359D}" srcOrd="0" destOrd="0" parTransId="{505FD3D9-DA52-40B3-BEE8-11759D8E9732}" sibTransId="{673D7101-9B33-407D-B49B-2DAB624FFDE2}"/>
    <dgm:cxn modelId="{75AEF6BD-CDA6-49A4-A09D-6627ABA33D1A}" type="presOf" srcId="{F28B8594-F710-4745-BAFD-67DBC22B359D}" destId="{E753480A-72B4-46D2-B215-1EDB44E720AA}" srcOrd="0" destOrd="0" presId="urn:microsoft.com/office/officeart/2005/8/layout/hierarchy4"/>
    <dgm:cxn modelId="{21A4BDDF-2C6A-499D-BF46-3D605CC2855C}" srcId="{110E6A67-96EB-4E63-A3C6-B82842FBCDE3}" destId="{0D3C964C-71BD-4EA6-BB72-8F463215F1BE}" srcOrd="2" destOrd="0" parTransId="{741B357D-1CE5-40D0-ADA9-6BED40B22D6C}" sibTransId="{DE1DF681-657C-46FF-A3A9-82482224E7D7}"/>
    <dgm:cxn modelId="{5582C594-6271-4ED8-98E8-3E239864BE84}" srcId="{110E6A67-96EB-4E63-A3C6-B82842FBCDE3}" destId="{EAC19FF5-0B0B-4601-8228-2386C08CF577}" srcOrd="1" destOrd="0" parTransId="{DAD692D4-CBFB-41F9-BC56-E48FFEAA68B0}" sibTransId="{62F8AFCA-964D-4399-8F46-1C29EF52647E}"/>
    <dgm:cxn modelId="{5F8634B7-230F-4559-B4AA-665F880F0C84}" type="presOf" srcId="{4E09BDAB-3285-4254-8041-26D718FEA3BB}" destId="{16B95E6B-8BA1-486E-9759-179C0165A83B}" srcOrd="0" destOrd="0" presId="urn:microsoft.com/office/officeart/2005/8/layout/hierarchy4"/>
    <dgm:cxn modelId="{DA32F90C-D11B-4B98-9929-ED88D0683F02}" srcId="{110E6A67-96EB-4E63-A3C6-B82842FBCDE3}" destId="{4E09BDAB-3285-4254-8041-26D718FEA3BB}" srcOrd="3" destOrd="0" parTransId="{CF8F1025-A9EA-4694-B509-3944D26041D5}" sibTransId="{B96E00E2-9256-4BC1-8CC0-2EDEC0326D3C}"/>
    <dgm:cxn modelId="{2D3D844A-21D2-4A72-A314-957C472565AE}" srcId="{946C6F73-6D74-40ED-9B51-BCD6C81A0032}" destId="{110E6A67-96EB-4E63-A3C6-B82842FBCDE3}" srcOrd="0" destOrd="0" parTransId="{163889C4-8143-4207-8AA5-E041664E58CC}" sibTransId="{214D846B-FB6B-47DC-BB00-14834FDDA7E3}"/>
    <dgm:cxn modelId="{FF8504B4-49E2-48F4-AB4C-DB092B95EB60}" type="presOf" srcId="{EAC19FF5-0B0B-4601-8228-2386C08CF577}" destId="{8E00008F-797B-42F5-A50B-EA281ADDFD95}" srcOrd="0" destOrd="0" presId="urn:microsoft.com/office/officeart/2005/8/layout/hierarchy4"/>
    <dgm:cxn modelId="{98573A91-727C-4A68-A899-50D5CACB621B}" type="presParOf" srcId="{0A20679B-95CB-471D-8256-A6669DA592A0}" destId="{57E1FCE1-1E3C-4668-B83A-65CF4307EB5D}" srcOrd="0" destOrd="0" presId="urn:microsoft.com/office/officeart/2005/8/layout/hierarchy4"/>
    <dgm:cxn modelId="{9938B6DE-ECE7-4C54-B157-0C6443DC785C}" type="presParOf" srcId="{57E1FCE1-1E3C-4668-B83A-65CF4307EB5D}" destId="{0A35BA98-B6FB-438C-A1EB-F355E49E74DA}" srcOrd="0" destOrd="0" presId="urn:microsoft.com/office/officeart/2005/8/layout/hierarchy4"/>
    <dgm:cxn modelId="{475336A6-96FF-4EB4-9C44-C1CCFA6A0D7A}" type="presParOf" srcId="{57E1FCE1-1E3C-4668-B83A-65CF4307EB5D}" destId="{0EA6F30A-AE2B-4216-B8C6-E2B40CCC70F2}" srcOrd="1" destOrd="0" presId="urn:microsoft.com/office/officeart/2005/8/layout/hierarchy4"/>
    <dgm:cxn modelId="{4EF87CF3-BFF0-409D-8AEC-5EC02CE5B7DF}" type="presParOf" srcId="{57E1FCE1-1E3C-4668-B83A-65CF4307EB5D}" destId="{3043609D-03DB-49B8-BBEF-45A6F955082A}" srcOrd="2" destOrd="0" presId="urn:microsoft.com/office/officeart/2005/8/layout/hierarchy4"/>
    <dgm:cxn modelId="{114A22C1-41C3-4621-9CB1-B2AEC8E476C4}" type="presParOf" srcId="{3043609D-03DB-49B8-BBEF-45A6F955082A}" destId="{9F2AE335-B359-4627-9D59-A37FF8A87D77}" srcOrd="0" destOrd="0" presId="urn:microsoft.com/office/officeart/2005/8/layout/hierarchy4"/>
    <dgm:cxn modelId="{2DCBF8DE-33C8-4DF5-A8AB-79273CF6542C}" type="presParOf" srcId="{9F2AE335-B359-4627-9D59-A37FF8A87D77}" destId="{E753480A-72B4-46D2-B215-1EDB44E720AA}" srcOrd="0" destOrd="0" presId="urn:microsoft.com/office/officeart/2005/8/layout/hierarchy4"/>
    <dgm:cxn modelId="{620C93D5-A812-431A-906A-49EF1CC77A88}" type="presParOf" srcId="{9F2AE335-B359-4627-9D59-A37FF8A87D77}" destId="{55340138-A965-4B09-AACC-9186A99A37E6}" srcOrd="1" destOrd="0" presId="urn:microsoft.com/office/officeart/2005/8/layout/hierarchy4"/>
    <dgm:cxn modelId="{7DEFBE53-291A-4FE2-A2AE-8A9A5832622C}" type="presParOf" srcId="{3043609D-03DB-49B8-BBEF-45A6F955082A}" destId="{11E93C3D-C43E-4AB8-BD59-49C8231257E3}" srcOrd="1" destOrd="0" presId="urn:microsoft.com/office/officeart/2005/8/layout/hierarchy4"/>
    <dgm:cxn modelId="{4F68601E-A38A-4C52-A872-AD0B611BB4A4}" type="presParOf" srcId="{3043609D-03DB-49B8-BBEF-45A6F955082A}" destId="{623F4725-F448-49E8-9E88-3ECCD30044E4}" srcOrd="2" destOrd="0" presId="urn:microsoft.com/office/officeart/2005/8/layout/hierarchy4"/>
    <dgm:cxn modelId="{7241151A-BE28-4FA3-BD25-0B417F264B36}" type="presParOf" srcId="{623F4725-F448-49E8-9E88-3ECCD30044E4}" destId="{8E00008F-797B-42F5-A50B-EA281ADDFD95}" srcOrd="0" destOrd="0" presId="urn:microsoft.com/office/officeart/2005/8/layout/hierarchy4"/>
    <dgm:cxn modelId="{C8709EEC-D85F-49BB-80A9-00C857A371D5}" type="presParOf" srcId="{623F4725-F448-49E8-9E88-3ECCD30044E4}" destId="{02AB03FB-29F8-47AA-B565-DDB9EED3D68C}" srcOrd="1" destOrd="0" presId="urn:microsoft.com/office/officeart/2005/8/layout/hierarchy4"/>
    <dgm:cxn modelId="{1E5C9291-C2A4-4C14-805B-C3919A56ED46}" type="presParOf" srcId="{3043609D-03DB-49B8-BBEF-45A6F955082A}" destId="{B44076B2-BB05-4EF1-AA4E-F295D7988FBD}" srcOrd="3" destOrd="0" presId="urn:microsoft.com/office/officeart/2005/8/layout/hierarchy4"/>
    <dgm:cxn modelId="{0F97531A-C046-47CA-9338-7AA71CE58F8A}" type="presParOf" srcId="{3043609D-03DB-49B8-BBEF-45A6F955082A}" destId="{A172EC41-7363-45A7-9961-5357172FD426}" srcOrd="4" destOrd="0" presId="urn:microsoft.com/office/officeart/2005/8/layout/hierarchy4"/>
    <dgm:cxn modelId="{A2E95661-6FB6-4EDD-B146-91B5DB93CF88}" type="presParOf" srcId="{A172EC41-7363-45A7-9961-5357172FD426}" destId="{A91D3238-7810-4C8F-8742-A7E25202C746}" srcOrd="0" destOrd="0" presId="urn:microsoft.com/office/officeart/2005/8/layout/hierarchy4"/>
    <dgm:cxn modelId="{26C6CBBA-1CFD-4E5D-BF13-9990508B8452}" type="presParOf" srcId="{A172EC41-7363-45A7-9961-5357172FD426}" destId="{75889BEA-FD58-4F8B-8938-25BC63739368}" srcOrd="1" destOrd="0" presId="urn:microsoft.com/office/officeart/2005/8/layout/hierarchy4"/>
    <dgm:cxn modelId="{495CDD09-21DB-483C-8AC6-ADEF2C12104C}" type="presParOf" srcId="{3043609D-03DB-49B8-BBEF-45A6F955082A}" destId="{E1E608BB-57DB-4366-B574-6A3F40C23108}" srcOrd="5" destOrd="0" presId="urn:microsoft.com/office/officeart/2005/8/layout/hierarchy4"/>
    <dgm:cxn modelId="{8EB76B74-3340-4425-9B3E-27E8A05ACA69}" type="presParOf" srcId="{3043609D-03DB-49B8-BBEF-45A6F955082A}" destId="{ED088D8C-9C70-4035-947F-36A7F6DD0937}" srcOrd="6" destOrd="0" presId="urn:microsoft.com/office/officeart/2005/8/layout/hierarchy4"/>
    <dgm:cxn modelId="{551C7A88-B536-4946-80E9-8799138AF0F7}" type="presParOf" srcId="{ED088D8C-9C70-4035-947F-36A7F6DD0937}" destId="{16B95E6B-8BA1-486E-9759-179C0165A83B}" srcOrd="0" destOrd="0" presId="urn:microsoft.com/office/officeart/2005/8/layout/hierarchy4"/>
    <dgm:cxn modelId="{3003F27F-EE7F-4BDB-8B54-5517657B54E5}" type="presParOf" srcId="{ED088D8C-9C70-4035-947F-36A7F6DD0937}" destId="{225825E7-FEA3-4CE1-9A28-A5347DC1546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46C6F73-6D74-40ED-9B51-BCD6C81A0032}" type="doc">
      <dgm:prSet loTypeId="urn:microsoft.com/office/officeart/2005/8/layout/hierarchy4" loCatId="hierarchy" qsTypeId="urn:microsoft.com/office/officeart/2005/8/quickstyle/simple1" qsCatId="simple" csTypeId="urn:microsoft.com/office/officeart/2005/8/colors/accent0_3" csCatId="mainScheme" phldr="1"/>
      <dgm:spPr/>
    </dgm:pt>
    <dgm:pt modelId="{110E6A67-96EB-4E63-A3C6-B82842FBCDE3}">
      <dgm:prSet phldrT="[Tekst]" custT="1"/>
      <dgm:spPr/>
      <dgm:t>
        <a:bodyPr/>
        <a:lstStyle/>
        <a:p>
          <a:r>
            <a:rPr lang="pl-PL" sz="2000" b="1" dirty="0" smtClean="0"/>
            <a:t>Rozwój podporządkowany możliwościom finansowym miasta</a:t>
          </a:r>
          <a:endParaRPr lang="pl-PL" sz="20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63889C4-8143-4207-8AA5-E041664E58CC}" type="parTrans" cxnId="{2D3D844A-21D2-4A72-A314-957C472565AE}">
      <dgm:prSet/>
      <dgm:spPr/>
      <dgm:t>
        <a:bodyPr/>
        <a:lstStyle/>
        <a:p>
          <a:endParaRPr lang="pl-PL"/>
        </a:p>
      </dgm:t>
    </dgm:pt>
    <dgm:pt modelId="{214D846B-FB6B-47DC-BB00-14834FDDA7E3}" type="sibTrans" cxnId="{2D3D844A-21D2-4A72-A314-957C472565AE}">
      <dgm:prSet/>
      <dgm:spPr/>
      <dgm:t>
        <a:bodyPr/>
        <a:lstStyle/>
        <a:p>
          <a:endParaRPr lang="pl-PL"/>
        </a:p>
      </dgm:t>
    </dgm:pt>
    <dgm:pt modelId="{0A20679B-95CB-471D-8256-A6669DA592A0}" type="pres">
      <dgm:prSet presAssocID="{946C6F73-6D74-40ED-9B51-BCD6C81A0032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7E1FCE1-1E3C-4668-B83A-65CF4307EB5D}" type="pres">
      <dgm:prSet presAssocID="{110E6A67-96EB-4E63-A3C6-B82842FBCDE3}" presName="vertOne" presStyleCnt="0"/>
      <dgm:spPr/>
    </dgm:pt>
    <dgm:pt modelId="{0A35BA98-B6FB-438C-A1EB-F355E49E74DA}" type="pres">
      <dgm:prSet presAssocID="{110E6A67-96EB-4E63-A3C6-B82842FBCDE3}" presName="txOne" presStyleLbl="node0" presStyleIdx="0" presStyleCnt="1" custScaleY="74086" custLinFactNeighborX="816" custLinFactNeighborY="-17528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3043609D-03DB-49B8-BBEF-45A6F955082A}" type="pres">
      <dgm:prSet presAssocID="{110E6A67-96EB-4E63-A3C6-B82842FBCDE3}" presName="horzOne" presStyleCnt="0"/>
      <dgm:spPr/>
    </dgm:pt>
  </dgm:ptLst>
  <dgm:cxnLst>
    <dgm:cxn modelId="{69839167-0BAE-4F6C-8EF3-0F84A9992C18}" type="presOf" srcId="{946C6F73-6D74-40ED-9B51-BCD6C81A0032}" destId="{0A20679B-95CB-471D-8256-A6669DA592A0}" srcOrd="0" destOrd="0" presId="urn:microsoft.com/office/officeart/2005/8/layout/hierarchy4"/>
    <dgm:cxn modelId="{864CBF8E-65E7-4A46-8650-CF4D4FD12DA5}" type="presOf" srcId="{110E6A67-96EB-4E63-A3C6-B82842FBCDE3}" destId="{0A35BA98-B6FB-438C-A1EB-F355E49E74DA}" srcOrd="0" destOrd="0" presId="urn:microsoft.com/office/officeart/2005/8/layout/hierarchy4"/>
    <dgm:cxn modelId="{2D3D844A-21D2-4A72-A314-957C472565AE}" srcId="{946C6F73-6D74-40ED-9B51-BCD6C81A0032}" destId="{110E6A67-96EB-4E63-A3C6-B82842FBCDE3}" srcOrd="0" destOrd="0" parTransId="{163889C4-8143-4207-8AA5-E041664E58CC}" sibTransId="{214D846B-FB6B-47DC-BB00-14834FDDA7E3}"/>
    <dgm:cxn modelId="{D0AD64CE-FBAE-47F8-8743-53863E1C65F4}" type="presParOf" srcId="{0A20679B-95CB-471D-8256-A6669DA592A0}" destId="{57E1FCE1-1E3C-4668-B83A-65CF4307EB5D}" srcOrd="0" destOrd="0" presId="urn:microsoft.com/office/officeart/2005/8/layout/hierarchy4"/>
    <dgm:cxn modelId="{4666ADC8-56A0-4090-B20B-C66CE01BDCC6}" type="presParOf" srcId="{57E1FCE1-1E3C-4668-B83A-65CF4307EB5D}" destId="{0A35BA98-B6FB-438C-A1EB-F355E49E74DA}" srcOrd="0" destOrd="0" presId="urn:microsoft.com/office/officeart/2005/8/layout/hierarchy4"/>
    <dgm:cxn modelId="{909F3D5B-A6B9-4395-891B-1E1227131B1F}" type="presParOf" srcId="{57E1FCE1-1E3C-4668-B83A-65CF4307EB5D}" destId="{3043609D-03DB-49B8-BBEF-45A6F955082A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46C6F73-6D74-40ED-9B51-BCD6C81A0032}" type="doc">
      <dgm:prSet loTypeId="urn:microsoft.com/office/officeart/2005/8/layout/hierarchy4" loCatId="hierarchy" qsTypeId="urn:microsoft.com/office/officeart/2005/8/quickstyle/simple1" qsCatId="simple" csTypeId="urn:microsoft.com/office/officeart/2005/8/colors/accent1_3" csCatId="accent1" phldr="1"/>
      <dgm:spPr/>
    </dgm:pt>
    <dgm:pt modelId="{110E6A67-96EB-4E63-A3C6-B82842FBCDE3}">
      <dgm:prSet phldrT="[Tekst]" custT="1"/>
      <dgm:spPr>
        <a:solidFill>
          <a:srgbClr val="FF950E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pl-PL" sz="1800" dirty="0" smtClean="0">
              <a:latin typeface="Tahoma" pitchFamily="34" charset="0"/>
              <a:cs typeface="Tahoma" pitchFamily="34" charset="0"/>
            </a:rPr>
            <a:t>Siedlce ważnym ośrodkiem </a:t>
          </a:r>
          <a:r>
            <a:rPr lang="pl-PL" sz="1800" dirty="0" err="1" smtClean="0">
              <a:latin typeface="Tahoma" pitchFamily="34" charset="0"/>
              <a:cs typeface="Tahoma" pitchFamily="34" charset="0"/>
            </a:rPr>
            <a:t>subregionalnym</a:t>
          </a:r>
          <a:endParaRPr lang="pl-PL" sz="1800" dirty="0" smtClean="0">
            <a:latin typeface="Tahoma" pitchFamily="34" charset="0"/>
            <a:cs typeface="Tahoma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pl-PL" sz="1800" dirty="0" smtClean="0">
              <a:latin typeface="Tahoma" pitchFamily="34" charset="0"/>
              <a:cs typeface="Tahoma" pitchFamily="34" charset="0"/>
            </a:rPr>
            <a:t>o stabilnej sytuacji demograficznej,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pl-PL" sz="1800" dirty="0" smtClean="0">
              <a:latin typeface="Tahoma" pitchFamily="34" charset="0"/>
              <a:cs typeface="Tahoma" pitchFamily="34" charset="0"/>
            </a:rPr>
            <a:t>miastem silnej i innowacyjnej gospodarki,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pl-PL" sz="1800" dirty="0" smtClean="0">
              <a:latin typeface="Tahoma" pitchFamily="34" charset="0"/>
              <a:cs typeface="Tahoma" pitchFamily="34" charset="0"/>
            </a:rPr>
            <a:t>zapewniającym swoim mieszkańcom wysoką jakość życia</a:t>
          </a:r>
          <a:endParaRPr lang="pl-PL" sz="18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63889C4-8143-4207-8AA5-E041664E58CC}" type="parTrans" cxnId="{2D3D844A-21D2-4A72-A314-957C472565AE}">
      <dgm:prSet/>
      <dgm:spPr/>
      <dgm:t>
        <a:bodyPr/>
        <a:lstStyle/>
        <a:p>
          <a:endParaRPr lang="pl-PL"/>
        </a:p>
      </dgm:t>
    </dgm:pt>
    <dgm:pt modelId="{214D846B-FB6B-47DC-BB00-14834FDDA7E3}" type="sibTrans" cxnId="{2D3D844A-21D2-4A72-A314-957C472565AE}">
      <dgm:prSet/>
      <dgm:spPr/>
      <dgm:t>
        <a:bodyPr/>
        <a:lstStyle/>
        <a:p>
          <a:endParaRPr lang="pl-PL"/>
        </a:p>
      </dgm:t>
    </dgm:pt>
    <dgm:pt modelId="{F28B8594-F710-4745-BAFD-67DBC22B359D}">
      <dgm:prSet phldrT="[Tekst]" custT="1"/>
      <dgm:spPr/>
      <dgm:t>
        <a:bodyPr/>
        <a:lstStyle/>
        <a:p>
          <a:r>
            <a:rPr lang="pl-PL" sz="1600" b="1" dirty="0" smtClean="0"/>
            <a:t>Trwały i stabilny rozwój nowoczesnej gospodarki</a:t>
          </a:r>
          <a:endParaRPr lang="pl-PL" sz="16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05FD3D9-DA52-40B3-BEE8-11759D8E9732}" type="parTrans" cxnId="{0157F626-B876-4B06-9106-6ED8522CA150}">
      <dgm:prSet/>
      <dgm:spPr/>
      <dgm:t>
        <a:bodyPr/>
        <a:lstStyle/>
        <a:p>
          <a:endParaRPr lang="pl-PL"/>
        </a:p>
      </dgm:t>
    </dgm:pt>
    <dgm:pt modelId="{673D7101-9B33-407D-B49B-2DAB624FFDE2}" type="sibTrans" cxnId="{0157F626-B876-4B06-9106-6ED8522CA150}">
      <dgm:prSet/>
      <dgm:spPr/>
      <dgm:t>
        <a:bodyPr/>
        <a:lstStyle/>
        <a:p>
          <a:endParaRPr lang="pl-PL"/>
        </a:p>
      </dgm:t>
    </dgm:pt>
    <dgm:pt modelId="{EAC19FF5-0B0B-4601-8228-2386C08CF577}">
      <dgm:prSet phldrT="[Tekst]" custT="1"/>
      <dgm:spPr/>
      <dgm:t>
        <a:bodyPr lIns="0" rIns="0"/>
        <a:lstStyle/>
        <a:p>
          <a:r>
            <a:rPr lang="pl-PL" sz="1600" b="1" dirty="0" smtClean="0"/>
            <a:t>Umacnianie roli Siedlec jako regionalnego ośrodka administracji, edukacji, kultury i sportu</a:t>
          </a:r>
          <a:endParaRPr lang="pl-PL" sz="14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AD692D4-CBFB-41F9-BC56-E48FFEAA68B0}" type="parTrans" cxnId="{5582C594-6271-4ED8-98E8-3E239864BE84}">
      <dgm:prSet/>
      <dgm:spPr/>
      <dgm:t>
        <a:bodyPr/>
        <a:lstStyle/>
        <a:p>
          <a:endParaRPr lang="pl-PL"/>
        </a:p>
      </dgm:t>
    </dgm:pt>
    <dgm:pt modelId="{62F8AFCA-964D-4399-8F46-1C29EF52647E}" type="sibTrans" cxnId="{5582C594-6271-4ED8-98E8-3E239864BE84}">
      <dgm:prSet/>
      <dgm:spPr/>
      <dgm:t>
        <a:bodyPr/>
        <a:lstStyle/>
        <a:p>
          <a:endParaRPr lang="pl-PL"/>
        </a:p>
      </dgm:t>
    </dgm:pt>
    <dgm:pt modelId="{0D3C964C-71BD-4EA6-BB72-8F463215F1BE}">
      <dgm:prSet phldrT="[Tekst]" custT="1"/>
      <dgm:spPr/>
      <dgm:t>
        <a:bodyPr/>
        <a:lstStyle/>
        <a:p>
          <a:r>
            <a:rPr lang="pl-PL" sz="1600" b="1" dirty="0" smtClean="0"/>
            <a:t>Rozwój infrastruktury technicznej i ograniczenie negatywnego </a:t>
          </a:r>
          <a:r>
            <a:rPr lang="pl-PL" sz="1600" b="1" dirty="0" err="1" smtClean="0"/>
            <a:t>oddziaływaniana</a:t>
          </a:r>
          <a:r>
            <a:rPr lang="pl-PL" sz="1600" b="1" dirty="0" smtClean="0"/>
            <a:t> środowisko</a:t>
          </a:r>
          <a:endParaRPr lang="pl-PL" sz="16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41B357D-1CE5-40D0-ADA9-6BED40B22D6C}" type="parTrans" cxnId="{21A4BDDF-2C6A-499D-BF46-3D605CC2855C}">
      <dgm:prSet/>
      <dgm:spPr/>
      <dgm:t>
        <a:bodyPr/>
        <a:lstStyle/>
        <a:p>
          <a:endParaRPr lang="pl-PL"/>
        </a:p>
      </dgm:t>
    </dgm:pt>
    <dgm:pt modelId="{DE1DF681-657C-46FF-A3A9-82482224E7D7}" type="sibTrans" cxnId="{21A4BDDF-2C6A-499D-BF46-3D605CC2855C}">
      <dgm:prSet/>
      <dgm:spPr/>
      <dgm:t>
        <a:bodyPr/>
        <a:lstStyle/>
        <a:p>
          <a:endParaRPr lang="pl-PL"/>
        </a:p>
      </dgm:t>
    </dgm:pt>
    <dgm:pt modelId="{4E09BDAB-3285-4254-8041-26D718FEA3BB}">
      <dgm:prSet phldrT="[Tekst]" custT="1"/>
      <dgm:spPr/>
      <dgm:t>
        <a:bodyPr/>
        <a:lstStyle/>
        <a:p>
          <a:r>
            <a:rPr lang="pl-PL" sz="1600" b="1" dirty="0" smtClean="0"/>
            <a:t>Dobre warunki i jakość życia dla Siedlczan</a:t>
          </a:r>
          <a:endParaRPr lang="pl-PL" sz="16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F8F1025-A9EA-4694-B509-3944D26041D5}" type="parTrans" cxnId="{DA32F90C-D11B-4B98-9929-ED88D0683F02}">
      <dgm:prSet/>
      <dgm:spPr/>
      <dgm:t>
        <a:bodyPr/>
        <a:lstStyle/>
        <a:p>
          <a:endParaRPr lang="pl-PL"/>
        </a:p>
      </dgm:t>
    </dgm:pt>
    <dgm:pt modelId="{B96E00E2-9256-4BC1-8CC0-2EDEC0326D3C}" type="sibTrans" cxnId="{DA32F90C-D11B-4B98-9929-ED88D0683F02}">
      <dgm:prSet/>
      <dgm:spPr/>
      <dgm:t>
        <a:bodyPr/>
        <a:lstStyle/>
        <a:p>
          <a:endParaRPr lang="pl-PL"/>
        </a:p>
      </dgm:t>
    </dgm:pt>
    <dgm:pt modelId="{0A20679B-95CB-471D-8256-A6669DA592A0}" type="pres">
      <dgm:prSet presAssocID="{946C6F73-6D74-40ED-9B51-BCD6C81A0032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7E1FCE1-1E3C-4668-B83A-65CF4307EB5D}" type="pres">
      <dgm:prSet presAssocID="{110E6A67-96EB-4E63-A3C6-B82842FBCDE3}" presName="vertOne" presStyleCnt="0"/>
      <dgm:spPr/>
    </dgm:pt>
    <dgm:pt modelId="{0A35BA98-B6FB-438C-A1EB-F355E49E74DA}" type="pres">
      <dgm:prSet presAssocID="{110E6A67-96EB-4E63-A3C6-B82842FBCDE3}" presName="txOne" presStyleLbl="node0" presStyleIdx="0" presStyleCnt="1" custScaleY="58137" custLinFactNeighborX="-47" custLinFactNeighborY="-17501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0EA6F30A-AE2B-4216-B8C6-E2B40CCC70F2}" type="pres">
      <dgm:prSet presAssocID="{110E6A67-96EB-4E63-A3C6-B82842FBCDE3}" presName="parTransOne" presStyleCnt="0"/>
      <dgm:spPr/>
    </dgm:pt>
    <dgm:pt modelId="{3043609D-03DB-49B8-BBEF-45A6F955082A}" type="pres">
      <dgm:prSet presAssocID="{110E6A67-96EB-4E63-A3C6-B82842FBCDE3}" presName="horzOne" presStyleCnt="0"/>
      <dgm:spPr/>
    </dgm:pt>
    <dgm:pt modelId="{9F2AE335-B359-4627-9D59-A37FF8A87D77}" type="pres">
      <dgm:prSet presAssocID="{F28B8594-F710-4745-BAFD-67DBC22B359D}" presName="vertTwo" presStyleCnt="0"/>
      <dgm:spPr/>
    </dgm:pt>
    <dgm:pt modelId="{E753480A-72B4-46D2-B215-1EDB44E720AA}" type="pres">
      <dgm:prSet presAssocID="{F28B8594-F710-4745-BAFD-67DBC22B359D}" presName="txTwo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55340138-A965-4B09-AACC-9186A99A37E6}" type="pres">
      <dgm:prSet presAssocID="{F28B8594-F710-4745-BAFD-67DBC22B359D}" presName="horzTwo" presStyleCnt="0"/>
      <dgm:spPr/>
    </dgm:pt>
    <dgm:pt modelId="{11E93C3D-C43E-4AB8-BD59-49C8231257E3}" type="pres">
      <dgm:prSet presAssocID="{673D7101-9B33-407D-B49B-2DAB624FFDE2}" presName="sibSpaceTwo" presStyleCnt="0"/>
      <dgm:spPr/>
    </dgm:pt>
    <dgm:pt modelId="{623F4725-F448-49E8-9E88-3ECCD30044E4}" type="pres">
      <dgm:prSet presAssocID="{EAC19FF5-0B0B-4601-8228-2386C08CF577}" presName="vertTwo" presStyleCnt="0"/>
      <dgm:spPr/>
    </dgm:pt>
    <dgm:pt modelId="{8E00008F-797B-42F5-A50B-EA281ADDFD95}" type="pres">
      <dgm:prSet presAssocID="{EAC19FF5-0B0B-4601-8228-2386C08CF577}" presName="txTwo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02AB03FB-29F8-47AA-B565-DDB9EED3D68C}" type="pres">
      <dgm:prSet presAssocID="{EAC19FF5-0B0B-4601-8228-2386C08CF577}" presName="horzTwo" presStyleCnt="0"/>
      <dgm:spPr/>
    </dgm:pt>
    <dgm:pt modelId="{B44076B2-BB05-4EF1-AA4E-F295D7988FBD}" type="pres">
      <dgm:prSet presAssocID="{62F8AFCA-964D-4399-8F46-1C29EF52647E}" presName="sibSpaceTwo" presStyleCnt="0"/>
      <dgm:spPr/>
    </dgm:pt>
    <dgm:pt modelId="{A172EC41-7363-45A7-9961-5357172FD426}" type="pres">
      <dgm:prSet presAssocID="{0D3C964C-71BD-4EA6-BB72-8F463215F1BE}" presName="vertTwo" presStyleCnt="0"/>
      <dgm:spPr/>
    </dgm:pt>
    <dgm:pt modelId="{A91D3238-7810-4C8F-8742-A7E25202C746}" type="pres">
      <dgm:prSet presAssocID="{0D3C964C-71BD-4EA6-BB72-8F463215F1BE}" presName="txTwo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75889BEA-FD58-4F8B-8938-25BC63739368}" type="pres">
      <dgm:prSet presAssocID="{0D3C964C-71BD-4EA6-BB72-8F463215F1BE}" presName="horzTwo" presStyleCnt="0"/>
      <dgm:spPr/>
    </dgm:pt>
    <dgm:pt modelId="{E1E608BB-57DB-4366-B574-6A3F40C23108}" type="pres">
      <dgm:prSet presAssocID="{DE1DF681-657C-46FF-A3A9-82482224E7D7}" presName="sibSpaceTwo" presStyleCnt="0"/>
      <dgm:spPr/>
    </dgm:pt>
    <dgm:pt modelId="{ED088D8C-9C70-4035-947F-36A7F6DD0937}" type="pres">
      <dgm:prSet presAssocID="{4E09BDAB-3285-4254-8041-26D718FEA3BB}" presName="vertTwo" presStyleCnt="0"/>
      <dgm:spPr/>
    </dgm:pt>
    <dgm:pt modelId="{16B95E6B-8BA1-486E-9759-179C0165A83B}" type="pres">
      <dgm:prSet presAssocID="{4E09BDAB-3285-4254-8041-26D718FEA3BB}" presName="txTwo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225825E7-FEA3-4CE1-9A28-A5347DC15462}" type="pres">
      <dgm:prSet presAssocID="{4E09BDAB-3285-4254-8041-26D718FEA3BB}" presName="horzTwo" presStyleCnt="0"/>
      <dgm:spPr/>
    </dgm:pt>
  </dgm:ptLst>
  <dgm:cxnLst>
    <dgm:cxn modelId="{E8F162C4-FC15-4AF9-B427-90064CC6415F}" type="presOf" srcId="{4E09BDAB-3285-4254-8041-26D718FEA3BB}" destId="{16B95E6B-8BA1-486E-9759-179C0165A83B}" srcOrd="0" destOrd="0" presId="urn:microsoft.com/office/officeart/2005/8/layout/hierarchy4"/>
    <dgm:cxn modelId="{B8BE3895-EB3A-49A4-8911-14F89A0CE8EB}" type="presOf" srcId="{946C6F73-6D74-40ED-9B51-BCD6C81A0032}" destId="{0A20679B-95CB-471D-8256-A6669DA592A0}" srcOrd="0" destOrd="0" presId="urn:microsoft.com/office/officeart/2005/8/layout/hierarchy4"/>
    <dgm:cxn modelId="{0157F626-B876-4B06-9106-6ED8522CA150}" srcId="{110E6A67-96EB-4E63-A3C6-B82842FBCDE3}" destId="{F28B8594-F710-4745-BAFD-67DBC22B359D}" srcOrd="0" destOrd="0" parTransId="{505FD3D9-DA52-40B3-BEE8-11759D8E9732}" sibTransId="{673D7101-9B33-407D-B49B-2DAB624FFDE2}"/>
    <dgm:cxn modelId="{0049A4BB-8A84-4D52-8D8E-0F683ABF1AB5}" type="presOf" srcId="{F28B8594-F710-4745-BAFD-67DBC22B359D}" destId="{E753480A-72B4-46D2-B215-1EDB44E720AA}" srcOrd="0" destOrd="0" presId="urn:microsoft.com/office/officeart/2005/8/layout/hierarchy4"/>
    <dgm:cxn modelId="{21A4BDDF-2C6A-499D-BF46-3D605CC2855C}" srcId="{110E6A67-96EB-4E63-A3C6-B82842FBCDE3}" destId="{0D3C964C-71BD-4EA6-BB72-8F463215F1BE}" srcOrd="2" destOrd="0" parTransId="{741B357D-1CE5-40D0-ADA9-6BED40B22D6C}" sibTransId="{DE1DF681-657C-46FF-A3A9-82482224E7D7}"/>
    <dgm:cxn modelId="{5582C594-6271-4ED8-98E8-3E239864BE84}" srcId="{110E6A67-96EB-4E63-A3C6-B82842FBCDE3}" destId="{EAC19FF5-0B0B-4601-8228-2386C08CF577}" srcOrd="1" destOrd="0" parTransId="{DAD692D4-CBFB-41F9-BC56-E48FFEAA68B0}" sibTransId="{62F8AFCA-964D-4399-8F46-1C29EF52647E}"/>
    <dgm:cxn modelId="{1F92587B-FBAD-45D6-8362-EB27A1DFC459}" type="presOf" srcId="{EAC19FF5-0B0B-4601-8228-2386C08CF577}" destId="{8E00008F-797B-42F5-A50B-EA281ADDFD95}" srcOrd="0" destOrd="0" presId="urn:microsoft.com/office/officeart/2005/8/layout/hierarchy4"/>
    <dgm:cxn modelId="{95B3340A-C250-494E-9C14-23CA60F9F329}" type="presOf" srcId="{110E6A67-96EB-4E63-A3C6-B82842FBCDE3}" destId="{0A35BA98-B6FB-438C-A1EB-F355E49E74DA}" srcOrd="0" destOrd="0" presId="urn:microsoft.com/office/officeart/2005/8/layout/hierarchy4"/>
    <dgm:cxn modelId="{DA32F90C-D11B-4B98-9929-ED88D0683F02}" srcId="{110E6A67-96EB-4E63-A3C6-B82842FBCDE3}" destId="{4E09BDAB-3285-4254-8041-26D718FEA3BB}" srcOrd="3" destOrd="0" parTransId="{CF8F1025-A9EA-4694-B509-3944D26041D5}" sibTransId="{B96E00E2-9256-4BC1-8CC0-2EDEC0326D3C}"/>
    <dgm:cxn modelId="{676789A3-B33A-43C0-AF8D-42ED5716165D}" type="presOf" srcId="{0D3C964C-71BD-4EA6-BB72-8F463215F1BE}" destId="{A91D3238-7810-4C8F-8742-A7E25202C746}" srcOrd="0" destOrd="0" presId="urn:microsoft.com/office/officeart/2005/8/layout/hierarchy4"/>
    <dgm:cxn modelId="{2D3D844A-21D2-4A72-A314-957C472565AE}" srcId="{946C6F73-6D74-40ED-9B51-BCD6C81A0032}" destId="{110E6A67-96EB-4E63-A3C6-B82842FBCDE3}" srcOrd="0" destOrd="0" parTransId="{163889C4-8143-4207-8AA5-E041664E58CC}" sibTransId="{214D846B-FB6B-47DC-BB00-14834FDDA7E3}"/>
    <dgm:cxn modelId="{E6711546-E51B-48C6-BC68-F1A1EEC60FC0}" type="presParOf" srcId="{0A20679B-95CB-471D-8256-A6669DA592A0}" destId="{57E1FCE1-1E3C-4668-B83A-65CF4307EB5D}" srcOrd="0" destOrd="0" presId="urn:microsoft.com/office/officeart/2005/8/layout/hierarchy4"/>
    <dgm:cxn modelId="{CB7822BA-974F-4C27-B7D4-8B4E051D590C}" type="presParOf" srcId="{57E1FCE1-1E3C-4668-B83A-65CF4307EB5D}" destId="{0A35BA98-B6FB-438C-A1EB-F355E49E74DA}" srcOrd="0" destOrd="0" presId="urn:microsoft.com/office/officeart/2005/8/layout/hierarchy4"/>
    <dgm:cxn modelId="{704A99F6-88BA-4842-8792-0FAF2DCDCE61}" type="presParOf" srcId="{57E1FCE1-1E3C-4668-B83A-65CF4307EB5D}" destId="{0EA6F30A-AE2B-4216-B8C6-E2B40CCC70F2}" srcOrd="1" destOrd="0" presId="urn:microsoft.com/office/officeart/2005/8/layout/hierarchy4"/>
    <dgm:cxn modelId="{E6AE9B8B-33E3-451B-A169-DDB15A8797E7}" type="presParOf" srcId="{57E1FCE1-1E3C-4668-B83A-65CF4307EB5D}" destId="{3043609D-03DB-49B8-BBEF-45A6F955082A}" srcOrd="2" destOrd="0" presId="urn:microsoft.com/office/officeart/2005/8/layout/hierarchy4"/>
    <dgm:cxn modelId="{A8791BBD-ECAF-441A-AA8C-0B96AEAF1D1D}" type="presParOf" srcId="{3043609D-03DB-49B8-BBEF-45A6F955082A}" destId="{9F2AE335-B359-4627-9D59-A37FF8A87D77}" srcOrd="0" destOrd="0" presId="urn:microsoft.com/office/officeart/2005/8/layout/hierarchy4"/>
    <dgm:cxn modelId="{092A0792-9B8D-4F5E-BB44-3F2D2BD6B0A2}" type="presParOf" srcId="{9F2AE335-B359-4627-9D59-A37FF8A87D77}" destId="{E753480A-72B4-46D2-B215-1EDB44E720AA}" srcOrd="0" destOrd="0" presId="urn:microsoft.com/office/officeart/2005/8/layout/hierarchy4"/>
    <dgm:cxn modelId="{A9A83FB3-FCA0-4201-A500-0A498A494E4C}" type="presParOf" srcId="{9F2AE335-B359-4627-9D59-A37FF8A87D77}" destId="{55340138-A965-4B09-AACC-9186A99A37E6}" srcOrd="1" destOrd="0" presId="urn:microsoft.com/office/officeart/2005/8/layout/hierarchy4"/>
    <dgm:cxn modelId="{DEF079CE-781E-43D4-8B19-21AEA8D6F6CF}" type="presParOf" srcId="{3043609D-03DB-49B8-BBEF-45A6F955082A}" destId="{11E93C3D-C43E-4AB8-BD59-49C8231257E3}" srcOrd="1" destOrd="0" presId="urn:microsoft.com/office/officeart/2005/8/layout/hierarchy4"/>
    <dgm:cxn modelId="{B1BD8D78-544E-4BB1-A20C-3646ABBE8CAF}" type="presParOf" srcId="{3043609D-03DB-49B8-BBEF-45A6F955082A}" destId="{623F4725-F448-49E8-9E88-3ECCD30044E4}" srcOrd="2" destOrd="0" presId="urn:microsoft.com/office/officeart/2005/8/layout/hierarchy4"/>
    <dgm:cxn modelId="{9979969E-2201-480A-AA31-1BACF75C3BFD}" type="presParOf" srcId="{623F4725-F448-49E8-9E88-3ECCD30044E4}" destId="{8E00008F-797B-42F5-A50B-EA281ADDFD95}" srcOrd="0" destOrd="0" presId="urn:microsoft.com/office/officeart/2005/8/layout/hierarchy4"/>
    <dgm:cxn modelId="{B2AE26BC-E83E-4427-9E0C-08E06EA2E24C}" type="presParOf" srcId="{623F4725-F448-49E8-9E88-3ECCD30044E4}" destId="{02AB03FB-29F8-47AA-B565-DDB9EED3D68C}" srcOrd="1" destOrd="0" presId="urn:microsoft.com/office/officeart/2005/8/layout/hierarchy4"/>
    <dgm:cxn modelId="{CA54D52D-9F86-4102-9BFF-680EB5C097D9}" type="presParOf" srcId="{3043609D-03DB-49B8-BBEF-45A6F955082A}" destId="{B44076B2-BB05-4EF1-AA4E-F295D7988FBD}" srcOrd="3" destOrd="0" presId="urn:microsoft.com/office/officeart/2005/8/layout/hierarchy4"/>
    <dgm:cxn modelId="{0EA46CD7-F3CF-452B-A6C7-F5E50DDB1FD1}" type="presParOf" srcId="{3043609D-03DB-49B8-BBEF-45A6F955082A}" destId="{A172EC41-7363-45A7-9961-5357172FD426}" srcOrd="4" destOrd="0" presId="urn:microsoft.com/office/officeart/2005/8/layout/hierarchy4"/>
    <dgm:cxn modelId="{68DC5F10-8A81-4603-A23C-F0ADA2BBA730}" type="presParOf" srcId="{A172EC41-7363-45A7-9961-5357172FD426}" destId="{A91D3238-7810-4C8F-8742-A7E25202C746}" srcOrd="0" destOrd="0" presId="urn:microsoft.com/office/officeart/2005/8/layout/hierarchy4"/>
    <dgm:cxn modelId="{41A32270-4A4A-4692-BD3C-5F4B79601551}" type="presParOf" srcId="{A172EC41-7363-45A7-9961-5357172FD426}" destId="{75889BEA-FD58-4F8B-8938-25BC63739368}" srcOrd="1" destOrd="0" presId="urn:microsoft.com/office/officeart/2005/8/layout/hierarchy4"/>
    <dgm:cxn modelId="{624221D5-958F-4E6A-A849-AFEBB4658F0D}" type="presParOf" srcId="{3043609D-03DB-49B8-BBEF-45A6F955082A}" destId="{E1E608BB-57DB-4366-B574-6A3F40C23108}" srcOrd="5" destOrd="0" presId="urn:microsoft.com/office/officeart/2005/8/layout/hierarchy4"/>
    <dgm:cxn modelId="{2398527D-D9A4-4F7E-BBE6-A8BEE482AB47}" type="presParOf" srcId="{3043609D-03DB-49B8-BBEF-45A6F955082A}" destId="{ED088D8C-9C70-4035-947F-36A7F6DD0937}" srcOrd="6" destOrd="0" presId="urn:microsoft.com/office/officeart/2005/8/layout/hierarchy4"/>
    <dgm:cxn modelId="{CA463328-EAD6-4A6C-822A-E9B02F4EB25F}" type="presParOf" srcId="{ED088D8C-9C70-4035-947F-36A7F6DD0937}" destId="{16B95E6B-8BA1-486E-9759-179C0165A83B}" srcOrd="0" destOrd="0" presId="urn:microsoft.com/office/officeart/2005/8/layout/hierarchy4"/>
    <dgm:cxn modelId="{5FDD90E7-11A6-476A-B4EB-62AEF1E39FCA}" type="presParOf" srcId="{ED088D8C-9C70-4035-947F-36A7F6DD0937}" destId="{225825E7-FEA3-4CE1-9A28-A5347DC1546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46C6F73-6D74-40ED-9B51-BCD6C81A0032}" type="doc">
      <dgm:prSet loTypeId="urn:microsoft.com/office/officeart/2005/8/layout/hierarchy4" loCatId="hierarchy" qsTypeId="urn:microsoft.com/office/officeart/2005/8/quickstyle/simple1" qsCatId="simple" csTypeId="urn:microsoft.com/office/officeart/2005/8/colors/accent0_3" csCatId="mainScheme" phldr="1"/>
      <dgm:spPr/>
    </dgm:pt>
    <dgm:pt modelId="{110E6A67-96EB-4E63-A3C6-B82842FBCDE3}">
      <dgm:prSet phldrT="[Tekst]" custT="1"/>
      <dgm:spPr/>
      <dgm:t>
        <a:bodyPr/>
        <a:lstStyle/>
        <a:p>
          <a:r>
            <a:rPr lang="pl-PL" sz="2000" b="1" dirty="0" smtClean="0"/>
            <a:t>Rozwój podporządkowany możliwościom finansowym miasta</a:t>
          </a:r>
          <a:endParaRPr lang="pl-PL" sz="20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63889C4-8143-4207-8AA5-E041664E58CC}" type="parTrans" cxnId="{2D3D844A-21D2-4A72-A314-957C472565AE}">
      <dgm:prSet/>
      <dgm:spPr/>
      <dgm:t>
        <a:bodyPr/>
        <a:lstStyle/>
        <a:p>
          <a:endParaRPr lang="pl-PL"/>
        </a:p>
      </dgm:t>
    </dgm:pt>
    <dgm:pt modelId="{214D846B-FB6B-47DC-BB00-14834FDDA7E3}" type="sibTrans" cxnId="{2D3D844A-21D2-4A72-A314-957C472565AE}">
      <dgm:prSet/>
      <dgm:spPr/>
      <dgm:t>
        <a:bodyPr/>
        <a:lstStyle/>
        <a:p>
          <a:endParaRPr lang="pl-PL"/>
        </a:p>
      </dgm:t>
    </dgm:pt>
    <dgm:pt modelId="{0A20679B-95CB-471D-8256-A6669DA592A0}" type="pres">
      <dgm:prSet presAssocID="{946C6F73-6D74-40ED-9B51-BCD6C81A0032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7E1FCE1-1E3C-4668-B83A-65CF4307EB5D}" type="pres">
      <dgm:prSet presAssocID="{110E6A67-96EB-4E63-A3C6-B82842FBCDE3}" presName="vertOne" presStyleCnt="0"/>
      <dgm:spPr/>
    </dgm:pt>
    <dgm:pt modelId="{0A35BA98-B6FB-438C-A1EB-F355E49E74DA}" type="pres">
      <dgm:prSet presAssocID="{110E6A67-96EB-4E63-A3C6-B82842FBCDE3}" presName="txOne" presStyleLbl="node0" presStyleIdx="0" presStyleCnt="1" custScaleY="74086" custLinFactNeighborX="816" custLinFactNeighborY="-17528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3043609D-03DB-49B8-BBEF-45A6F955082A}" type="pres">
      <dgm:prSet presAssocID="{110E6A67-96EB-4E63-A3C6-B82842FBCDE3}" presName="horzOne" presStyleCnt="0"/>
      <dgm:spPr/>
    </dgm:pt>
  </dgm:ptLst>
  <dgm:cxnLst>
    <dgm:cxn modelId="{C44F0577-1479-4A9C-BACF-B25C4BBA94DF}" type="presOf" srcId="{946C6F73-6D74-40ED-9B51-BCD6C81A0032}" destId="{0A20679B-95CB-471D-8256-A6669DA592A0}" srcOrd="0" destOrd="0" presId="urn:microsoft.com/office/officeart/2005/8/layout/hierarchy4"/>
    <dgm:cxn modelId="{E0AEA79E-3157-46A6-850D-4F61CB03001F}" type="presOf" srcId="{110E6A67-96EB-4E63-A3C6-B82842FBCDE3}" destId="{0A35BA98-B6FB-438C-A1EB-F355E49E74DA}" srcOrd="0" destOrd="0" presId="urn:microsoft.com/office/officeart/2005/8/layout/hierarchy4"/>
    <dgm:cxn modelId="{2D3D844A-21D2-4A72-A314-957C472565AE}" srcId="{946C6F73-6D74-40ED-9B51-BCD6C81A0032}" destId="{110E6A67-96EB-4E63-A3C6-B82842FBCDE3}" srcOrd="0" destOrd="0" parTransId="{163889C4-8143-4207-8AA5-E041664E58CC}" sibTransId="{214D846B-FB6B-47DC-BB00-14834FDDA7E3}"/>
    <dgm:cxn modelId="{5C42D2C6-550F-498F-9FEB-A9D8C9468AB1}" type="presParOf" srcId="{0A20679B-95CB-471D-8256-A6669DA592A0}" destId="{57E1FCE1-1E3C-4668-B83A-65CF4307EB5D}" srcOrd="0" destOrd="0" presId="urn:microsoft.com/office/officeart/2005/8/layout/hierarchy4"/>
    <dgm:cxn modelId="{AC1CF712-4187-4043-B638-31FC01F7280C}" type="presParOf" srcId="{57E1FCE1-1E3C-4668-B83A-65CF4307EB5D}" destId="{0A35BA98-B6FB-438C-A1EB-F355E49E74DA}" srcOrd="0" destOrd="0" presId="urn:microsoft.com/office/officeart/2005/8/layout/hierarchy4"/>
    <dgm:cxn modelId="{E9747AC2-CE1C-469E-9979-F8D91E1B5EB2}" type="presParOf" srcId="{57E1FCE1-1E3C-4668-B83A-65CF4307EB5D}" destId="{3043609D-03DB-49B8-BBEF-45A6F955082A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157C37-B5AE-4B66-B892-99FDEAA9A90B}">
      <dsp:nvSpPr>
        <dsp:cNvPr id="0" name=""/>
        <dsp:cNvSpPr/>
      </dsp:nvSpPr>
      <dsp:spPr>
        <a:xfrm>
          <a:off x="0" y="960120"/>
          <a:ext cx="8023920" cy="1280160"/>
        </a:xfrm>
        <a:prstGeom prst="notchedRightArrow">
          <a:avLst/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F802EA-E1DD-4AC0-A7D7-0D731B576ACF}">
      <dsp:nvSpPr>
        <dsp:cNvPr id="0" name=""/>
        <dsp:cNvSpPr/>
      </dsp:nvSpPr>
      <dsp:spPr>
        <a:xfrm>
          <a:off x="2592" y="0"/>
          <a:ext cx="2221466" cy="1280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Sytuacja aktualna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[2015 r.]</a:t>
          </a:r>
          <a:endParaRPr lang="pl-PL" sz="18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2592" y="0"/>
        <a:ext cx="2221466" cy="1280160"/>
      </dsp:txXfrm>
    </dsp:sp>
    <dsp:sp modelId="{F3960C31-6315-4336-BB95-8CFD0F51CD84}">
      <dsp:nvSpPr>
        <dsp:cNvPr id="0" name=""/>
        <dsp:cNvSpPr/>
      </dsp:nvSpPr>
      <dsp:spPr>
        <a:xfrm>
          <a:off x="953305" y="1440180"/>
          <a:ext cx="320040" cy="32004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36A8EE-B3A2-4885-BD2C-AE2DF6702A39}">
      <dsp:nvSpPr>
        <dsp:cNvPr id="0" name=""/>
        <dsp:cNvSpPr/>
      </dsp:nvSpPr>
      <dsp:spPr>
        <a:xfrm>
          <a:off x="2335131" y="1920240"/>
          <a:ext cx="2551264" cy="1280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STRATEGIA</a:t>
          </a:r>
          <a:endParaRPr lang="pl-PL" sz="24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2335131" y="1920240"/>
        <a:ext cx="2551264" cy="1280160"/>
      </dsp:txXfrm>
    </dsp:sp>
    <dsp:sp modelId="{20A7B623-5684-4690-85A4-5B23643A7B4C}">
      <dsp:nvSpPr>
        <dsp:cNvPr id="0" name=""/>
        <dsp:cNvSpPr/>
      </dsp:nvSpPr>
      <dsp:spPr>
        <a:xfrm>
          <a:off x="3450743" y="1440180"/>
          <a:ext cx="320040" cy="32004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2A8617-598B-43CB-AA63-682D452D56FC}">
      <dsp:nvSpPr>
        <dsp:cNvPr id="0" name=""/>
        <dsp:cNvSpPr/>
      </dsp:nvSpPr>
      <dsp:spPr>
        <a:xfrm>
          <a:off x="4997469" y="0"/>
          <a:ext cx="2221466" cy="1280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Wizja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[2025 r.]</a:t>
          </a:r>
          <a:endParaRPr lang="pl-PL" sz="18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997469" y="0"/>
        <a:ext cx="2221466" cy="1280160"/>
      </dsp:txXfrm>
    </dsp:sp>
    <dsp:sp modelId="{5EB473C5-138E-4A2B-A5BF-5736D8F4D651}">
      <dsp:nvSpPr>
        <dsp:cNvPr id="0" name=""/>
        <dsp:cNvSpPr/>
      </dsp:nvSpPr>
      <dsp:spPr>
        <a:xfrm>
          <a:off x="5948182" y="1440180"/>
          <a:ext cx="320040" cy="32004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82D3CD-3684-490B-BC68-F812C85C67BE}">
      <dsp:nvSpPr>
        <dsp:cNvPr id="0" name=""/>
        <dsp:cNvSpPr/>
      </dsp:nvSpPr>
      <dsp:spPr>
        <a:xfrm>
          <a:off x="4565029" y="3106210"/>
          <a:ext cx="2256570" cy="14617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900" b="1" kern="1200" dirty="0" smtClean="0"/>
            <a:t>Zagrożenia</a:t>
          </a:r>
          <a:endParaRPr lang="pl-PL" sz="1900" b="1" kern="1200" dirty="0"/>
        </a:p>
      </dsp:txBody>
      <dsp:txXfrm>
        <a:off x="5274110" y="3503757"/>
        <a:ext cx="1515379" cy="1032089"/>
      </dsp:txXfrm>
    </dsp:sp>
    <dsp:sp modelId="{A2219563-A05E-4BAB-9BD1-D8FA89BE6F94}">
      <dsp:nvSpPr>
        <dsp:cNvPr id="0" name=""/>
        <dsp:cNvSpPr/>
      </dsp:nvSpPr>
      <dsp:spPr>
        <a:xfrm>
          <a:off x="883255" y="3106210"/>
          <a:ext cx="2256570" cy="14617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1" kern="1200" dirty="0" smtClean="0"/>
            <a:t>Szanse</a:t>
          </a:r>
          <a:endParaRPr lang="pl-PL" sz="2000" b="1" kern="1200" dirty="0"/>
        </a:p>
      </dsp:txBody>
      <dsp:txXfrm>
        <a:off x="915365" y="3503757"/>
        <a:ext cx="1515379" cy="1032089"/>
      </dsp:txXfrm>
    </dsp:sp>
    <dsp:sp modelId="{A30E0825-B1C1-40B7-AA04-CA174D5FD3E9}">
      <dsp:nvSpPr>
        <dsp:cNvPr id="0" name=""/>
        <dsp:cNvSpPr/>
      </dsp:nvSpPr>
      <dsp:spPr>
        <a:xfrm>
          <a:off x="4565029" y="0"/>
          <a:ext cx="2256570" cy="14617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1" kern="1200" dirty="0" smtClean="0"/>
            <a:t>Słabe strony</a:t>
          </a:r>
          <a:endParaRPr lang="pl-PL" sz="2000" b="1" kern="1200" dirty="0"/>
        </a:p>
      </dsp:txBody>
      <dsp:txXfrm>
        <a:off x="5274110" y="32110"/>
        <a:ext cx="1515379" cy="1032089"/>
      </dsp:txXfrm>
    </dsp:sp>
    <dsp:sp modelId="{2CD930C8-6106-402D-8673-BB0AB0A7C3CD}">
      <dsp:nvSpPr>
        <dsp:cNvPr id="0" name=""/>
        <dsp:cNvSpPr/>
      </dsp:nvSpPr>
      <dsp:spPr>
        <a:xfrm>
          <a:off x="883255" y="0"/>
          <a:ext cx="2256570" cy="14617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1" kern="1200" dirty="0" smtClean="0"/>
            <a:t>Mocne strony</a:t>
          </a:r>
          <a:endParaRPr lang="pl-PL" sz="1900" b="1" kern="1200" dirty="0"/>
        </a:p>
      </dsp:txBody>
      <dsp:txXfrm>
        <a:off x="915365" y="32110"/>
        <a:ext cx="1515379" cy="1032089"/>
      </dsp:txXfrm>
    </dsp:sp>
    <dsp:sp modelId="{F68E2F35-7C07-4728-B510-938EF5E94C3C}">
      <dsp:nvSpPr>
        <dsp:cNvPr id="0" name=""/>
        <dsp:cNvSpPr/>
      </dsp:nvSpPr>
      <dsp:spPr>
        <a:xfrm>
          <a:off x="1828823" y="260373"/>
          <a:ext cx="1977925" cy="1977925"/>
        </a:xfrm>
        <a:prstGeom prst="pieWedg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8488" tIns="348488" rIns="348488" bIns="348488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4900" kern="1200" dirty="0" smtClean="0"/>
            <a:t>13</a:t>
          </a:r>
          <a:endParaRPr lang="pl-PL" sz="4900" kern="1200" dirty="0"/>
        </a:p>
      </dsp:txBody>
      <dsp:txXfrm>
        <a:off x="2408144" y="839694"/>
        <a:ext cx="1398604" cy="1398604"/>
      </dsp:txXfrm>
    </dsp:sp>
    <dsp:sp modelId="{8DBB8A1F-6817-46CD-A677-10D3D62E9A9E}">
      <dsp:nvSpPr>
        <dsp:cNvPr id="0" name=""/>
        <dsp:cNvSpPr/>
      </dsp:nvSpPr>
      <dsp:spPr>
        <a:xfrm rot="5400000">
          <a:off x="3898107" y="260373"/>
          <a:ext cx="1977925" cy="1977925"/>
        </a:xfrm>
        <a:prstGeom prst="pieWedg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8488" tIns="348488" rIns="348488" bIns="348488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4900" kern="1200" dirty="0" smtClean="0"/>
            <a:t>9</a:t>
          </a:r>
          <a:endParaRPr lang="pl-PL" sz="4900" kern="1200" dirty="0"/>
        </a:p>
      </dsp:txBody>
      <dsp:txXfrm rot="-5400000">
        <a:off x="3898107" y="839694"/>
        <a:ext cx="1398604" cy="1398604"/>
      </dsp:txXfrm>
    </dsp:sp>
    <dsp:sp modelId="{355DABDA-EC29-44AC-8EDD-E782421AFFFE}">
      <dsp:nvSpPr>
        <dsp:cNvPr id="0" name=""/>
        <dsp:cNvSpPr/>
      </dsp:nvSpPr>
      <dsp:spPr>
        <a:xfrm rot="10800000">
          <a:off x="3898107" y="2329658"/>
          <a:ext cx="1977925" cy="1977925"/>
        </a:xfrm>
        <a:prstGeom prst="pieWedg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8488" tIns="348488" rIns="348488" bIns="348488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4900" kern="1200" dirty="0" smtClean="0"/>
            <a:t>7</a:t>
          </a:r>
          <a:endParaRPr lang="pl-PL" sz="4900" kern="1200" dirty="0"/>
        </a:p>
      </dsp:txBody>
      <dsp:txXfrm rot="10800000">
        <a:off x="3898107" y="2329658"/>
        <a:ext cx="1398604" cy="1398604"/>
      </dsp:txXfrm>
    </dsp:sp>
    <dsp:sp modelId="{325ED5A0-8C81-4841-BEA3-2680EB079DC3}">
      <dsp:nvSpPr>
        <dsp:cNvPr id="0" name=""/>
        <dsp:cNvSpPr/>
      </dsp:nvSpPr>
      <dsp:spPr>
        <a:xfrm rot="16200000">
          <a:off x="1828823" y="2329658"/>
          <a:ext cx="1977925" cy="1977925"/>
        </a:xfrm>
        <a:prstGeom prst="pieWedg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8488" tIns="348488" rIns="348488" bIns="348488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4900" kern="1200" dirty="0" smtClean="0"/>
            <a:t>7</a:t>
          </a:r>
          <a:endParaRPr lang="pl-PL" sz="4900" kern="1200" dirty="0"/>
        </a:p>
      </dsp:txBody>
      <dsp:txXfrm rot="5400000">
        <a:off x="2408144" y="2329658"/>
        <a:ext cx="1398604" cy="1398604"/>
      </dsp:txXfrm>
    </dsp:sp>
    <dsp:sp modelId="{EE7DA0CF-DD69-4EA0-A071-831992B90947}">
      <dsp:nvSpPr>
        <dsp:cNvPr id="0" name=""/>
        <dsp:cNvSpPr/>
      </dsp:nvSpPr>
      <dsp:spPr>
        <a:xfrm>
          <a:off x="3510973" y="1872862"/>
          <a:ext cx="682909" cy="593834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0AEAD8-28DE-475A-A34E-C322FD509986}">
      <dsp:nvSpPr>
        <dsp:cNvPr id="0" name=""/>
        <dsp:cNvSpPr/>
      </dsp:nvSpPr>
      <dsp:spPr>
        <a:xfrm rot="10800000">
          <a:off x="3510973" y="2101260"/>
          <a:ext cx="682909" cy="593834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35BA98-B6FB-438C-A1EB-F355E49E74DA}">
      <dsp:nvSpPr>
        <dsp:cNvPr id="0" name=""/>
        <dsp:cNvSpPr/>
      </dsp:nvSpPr>
      <dsp:spPr>
        <a:xfrm>
          <a:off x="34" y="0"/>
          <a:ext cx="8560834" cy="1555098"/>
        </a:xfrm>
        <a:prstGeom prst="roundRect">
          <a:avLst>
            <a:gd name="adj" fmla="val 10000"/>
          </a:avLst>
        </a:prstGeom>
        <a:solidFill>
          <a:srgbClr val="FF950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5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Wizja </a:t>
          </a:r>
          <a:r>
            <a:rPr lang="pl-PL" sz="52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rozwoju – cel główny</a:t>
          </a:r>
          <a:endParaRPr lang="pl-PL" sz="52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5581" y="45547"/>
        <a:ext cx="8469740" cy="1464004"/>
      </dsp:txXfrm>
    </dsp:sp>
    <dsp:sp modelId="{E753480A-72B4-46D2-B215-1EDB44E720AA}">
      <dsp:nvSpPr>
        <dsp:cNvPr id="0" name=""/>
        <dsp:cNvSpPr/>
      </dsp:nvSpPr>
      <dsp:spPr>
        <a:xfrm>
          <a:off x="4058" y="1706726"/>
          <a:ext cx="2076154" cy="1555098"/>
        </a:xfrm>
        <a:prstGeom prst="roundRect">
          <a:avLst>
            <a:gd name="adj" fmla="val 10000"/>
          </a:avLst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 cel strategiczny</a:t>
          </a:r>
        </a:p>
      </dsp:txBody>
      <dsp:txXfrm>
        <a:off x="49605" y="1752273"/>
        <a:ext cx="1985060" cy="1464004"/>
      </dsp:txXfrm>
    </dsp:sp>
    <dsp:sp modelId="{A1686E6D-7ED9-4F7A-90B9-3D39F9A1B1F9}">
      <dsp:nvSpPr>
        <dsp:cNvPr id="0" name=""/>
        <dsp:cNvSpPr/>
      </dsp:nvSpPr>
      <dsp:spPr>
        <a:xfrm>
          <a:off x="4058" y="3412016"/>
          <a:ext cx="1016726" cy="1555098"/>
        </a:xfrm>
        <a:prstGeom prst="roundRect">
          <a:avLst>
            <a:gd name="adj" fmla="val 10000"/>
          </a:avLst>
        </a:prstGeom>
        <a:solidFill>
          <a:schemeClr val="accent1">
            <a:tint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 cel szczegółowy</a:t>
          </a:r>
        </a:p>
      </dsp:txBody>
      <dsp:txXfrm>
        <a:off x="33837" y="3441795"/>
        <a:ext cx="957168" cy="1495540"/>
      </dsp:txXfrm>
    </dsp:sp>
    <dsp:sp modelId="{AFCA7844-4F2A-4BB6-ACB9-C6D5632C4148}">
      <dsp:nvSpPr>
        <dsp:cNvPr id="0" name=""/>
        <dsp:cNvSpPr/>
      </dsp:nvSpPr>
      <dsp:spPr>
        <a:xfrm>
          <a:off x="1063487" y="3412016"/>
          <a:ext cx="1016726" cy="1555098"/>
        </a:xfrm>
        <a:prstGeom prst="roundRect">
          <a:avLst>
            <a:gd name="adj" fmla="val 10000"/>
          </a:avLst>
        </a:prstGeom>
        <a:solidFill>
          <a:schemeClr val="accent1">
            <a:tint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2 cel szczegółowy</a:t>
          </a:r>
        </a:p>
      </dsp:txBody>
      <dsp:txXfrm>
        <a:off x="1093266" y="3441795"/>
        <a:ext cx="957168" cy="1495540"/>
      </dsp:txXfrm>
    </dsp:sp>
    <dsp:sp modelId="{8E00008F-797B-42F5-A50B-EA281ADDFD95}">
      <dsp:nvSpPr>
        <dsp:cNvPr id="0" name=""/>
        <dsp:cNvSpPr/>
      </dsp:nvSpPr>
      <dsp:spPr>
        <a:xfrm>
          <a:off x="2165618" y="1706726"/>
          <a:ext cx="2076154" cy="1555098"/>
        </a:xfrm>
        <a:prstGeom prst="roundRect">
          <a:avLst>
            <a:gd name="adj" fmla="val 10000"/>
          </a:avLst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2 cel strategiczny</a:t>
          </a:r>
        </a:p>
      </dsp:txBody>
      <dsp:txXfrm>
        <a:off x="2211165" y="1752273"/>
        <a:ext cx="1985060" cy="1464004"/>
      </dsp:txXfrm>
    </dsp:sp>
    <dsp:sp modelId="{B24FE615-B4B4-4545-87E0-68FB06AC02E0}">
      <dsp:nvSpPr>
        <dsp:cNvPr id="0" name=""/>
        <dsp:cNvSpPr/>
      </dsp:nvSpPr>
      <dsp:spPr>
        <a:xfrm>
          <a:off x="2165618" y="3412016"/>
          <a:ext cx="1016726" cy="1555098"/>
        </a:xfrm>
        <a:prstGeom prst="roundRect">
          <a:avLst>
            <a:gd name="adj" fmla="val 10000"/>
          </a:avLst>
        </a:prstGeom>
        <a:solidFill>
          <a:schemeClr val="accent1">
            <a:tint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3 cel szczegółowy</a:t>
          </a:r>
        </a:p>
      </dsp:txBody>
      <dsp:txXfrm>
        <a:off x="2195397" y="3441795"/>
        <a:ext cx="957168" cy="1495540"/>
      </dsp:txXfrm>
    </dsp:sp>
    <dsp:sp modelId="{465B90AC-095A-4621-BC52-5E5F426B5D8E}">
      <dsp:nvSpPr>
        <dsp:cNvPr id="0" name=""/>
        <dsp:cNvSpPr/>
      </dsp:nvSpPr>
      <dsp:spPr>
        <a:xfrm>
          <a:off x="3225047" y="3412016"/>
          <a:ext cx="1016726" cy="1555098"/>
        </a:xfrm>
        <a:prstGeom prst="roundRect">
          <a:avLst>
            <a:gd name="adj" fmla="val 10000"/>
          </a:avLst>
        </a:prstGeom>
        <a:solidFill>
          <a:schemeClr val="accent1">
            <a:tint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4 cel szczegółowy</a:t>
          </a:r>
        </a:p>
      </dsp:txBody>
      <dsp:txXfrm>
        <a:off x="3254826" y="3441795"/>
        <a:ext cx="957168" cy="1495540"/>
      </dsp:txXfrm>
    </dsp:sp>
    <dsp:sp modelId="{A91D3238-7810-4C8F-8742-A7E25202C746}">
      <dsp:nvSpPr>
        <dsp:cNvPr id="0" name=""/>
        <dsp:cNvSpPr/>
      </dsp:nvSpPr>
      <dsp:spPr>
        <a:xfrm>
          <a:off x="4327178" y="1706726"/>
          <a:ext cx="2076154" cy="1555098"/>
        </a:xfrm>
        <a:prstGeom prst="roundRect">
          <a:avLst>
            <a:gd name="adj" fmla="val 10000"/>
          </a:avLst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3 cel strategiczny</a:t>
          </a:r>
        </a:p>
      </dsp:txBody>
      <dsp:txXfrm>
        <a:off x="4372725" y="1752273"/>
        <a:ext cx="1985060" cy="1464004"/>
      </dsp:txXfrm>
    </dsp:sp>
    <dsp:sp modelId="{65F46DA8-2EE2-418B-BFA6-163D1FEF4817}">
      <dsp:nvSpPr>
        <dsp:cNvPr id="0" name=""/>
        <dsp:cNvSpPr/>
      </dsp:nvSpPr>
      <dsp:spPr>
        <a:xfrm>
          <a:off x="4327178" y="3412016"/>
          <a:ext cx="1016726" cy="1555098"/>
        </a:xfrm>
        <a:prstGeom prst="roundRect">
          <a:avLst>
            <a:gd name="adj" fmla="val 10000"/>
          </a:avLst>
        </a:prstGeom>
        <a:solidFill>
          <a:schemeClr val="accent1">
            <a:tint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5 cel szczegółowy</a:t>
          </a:r>
        </a:p>
      </dsp:txBody>
      <dsp:txXfrm>
        <a:off x="4356957" y="3441795"/>
        <a:ext cx="957168" cy="1495540"/>
      </dsp:txXfrm>
    </dsp:sp>
    <dsp:sp modelId="{6079A9FF-E53D-4892-9186-E18186393B3C}">
      <dsp:nvSpPr>
        <dsp:cNvPr id="0" name=""/>
        <dsp:cNvSpPr/>
      </dsp:nvSpPr>
      <dsp:spPr>
        <a:xfrm>
          <a:off x="5386607" y="3412016"/>
          <a:ext cx="1016726" cy="1555098"/>
        </a:xfrm>
        <a:prstGeom prst="roundRect">
          <a:avLst>
            <a:gd name="adj" fmla="val 10000"/>
          </a:avLst>
        </a:prstGeom>
        <a:solidFill>
          <a:schemeClr val="accent1">
            <a:tint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6 cel szczegółowy</a:t>
          </a:r>
        </a:p>
      </dsp:txBody>
      <dsp:txXfrm>
        <a:off x="5416386" y="3441795"/>
        <a:ext cx="957168" cy="1495540"/>
      </dsp:txXfrm>
    </dsp:sp>
    <dsp:sp modelId="{16B95E6B-8BA1-486E-9759-179C0165A83B}">
      <dsp:nvSpPr>
        <dsp:cNvPr id="0" name=""/>
        <dsp:cNvSpPr/>
      </dsp:nvSpPr>
      <dsp:spPr>
        <a:xfrm>
          <a:off x="6488738" y="1706726"/>
          <a:ext cx="2076154" cy="1555098"/>
        </a:xfrm>
        <a:prstGeom prst="roundRect">
          <a:avLst>
            <a:gd name="adj" fmla="val 10000"/>
          </a:avLst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4 cel strategiczny</a:t>
          </a:r>
        </a:p>
      </dsp:txBody>
      <dsp:txXfrm>
        <a:off x="6534285" y="1752273"/>
        <a:ext cx="1985060" cy="1464004"/>
      </dsp:txXfrm>
    </dsp:sp>
    <dsp:sp modelId="{85478D95-F407-477A-9561-B02777A74BCA}">
      <dsp:nvSpPr>
        <dsp:cNvPr id="0" name=""/>
        <dsp:cNvSpPr/>
      </dsp:nvSpPr>
      <dsp:spPr>
        <a:xfrm>
          <a:off x="6488738" y="3412016"/>
          <a:ext cx="1016726" cy="1555098"/>
        </a:xfrm>
        <a:prstGeom prst="roundRect">
          <a:avLst>
            <a:gd name="adj" fmla="val 10000"/>
          </a:avLst>
        </a:prstGeom>
        <a:solidFill>
          <a:schemeClr val="accent1">
            <a:tint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7 cel szczegółowy</a:t>
          </a:r>
        </a:p>
      </dsp:txBody>
      <dsp:txXfrm>
        <a:off x="6518517" y="3441795"/>
        <a:ext cx="957168" cy="1495540"/>
      </dsp:txXfrm>
    </dsp:sp>
    <dsp:sp modelId="{7B77AC59-4B5F-4CAA-9C78-95187CFB5F02}">
      <dsp:nvSpPr>
        <dsp:cNvPr id="0" name=""/>
        <dsp:cNvSpPr/>
      </dsp:nvSpPr>
      <dsp:spPr>
        <a:xfrm>
          <a:off x="7548167" y="3412016"/>
          <a:ext cx="1016726" cy="1555098"/>
        </a:xfrm>
        <a:prstGeom prst="roundRect">
          <a:avLst>
            <a:gd name="adj" fmla="val 10000"/>
          </a:avLst>
        </a:prstGeom>
        <a:solidFill>
          <a:schemeClr val="accent1">
            <a:tint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8 cel szczegółowy</a:t>
          </a:r>
        </a:p>
      </dsp:txBody>
      <dsp:txXfrm>
        <a:off x="7577946" y="3441795"/>
        <a:ext cx="957168" cy="14955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35BA98-B6FB-438C-A1EB-F355E49E74DA}">
      <dsp:nvSpPr>
        <dsp:cNvPr id="0" name=""/>
        <dsp:cNvSpPr/>
      </dsp:nvSpPr>
      <dsp:spPr>
        <a:xfrm>
          <a:off x="0" y="0"/>
          <a:ext cx="7054502" cy="1209947"/>
        </a:xfrm>
        <a:prstGeom prst="roundRect">
          <a:avLst>
            <a:gd name="adj" fmla="val 10000"/>
          </a:avLst>
        </a:prstGeom>
        <a:solidFill>
          <a:srgbClr val="FF950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l-PL" sz="1800" kern="1200" dirty="0" smtClean="0">
              <a:latin typeface="Tahoma" pitchFamily="34" charset="0"/>
              <a:cs typeface="Tahoma" pitchFamily="34" charset="0"/>
            </a:rPr>
            <a:t>Siedlce ważnym ośrodkiem </a:t>
          </a:r>
          <a:r>
            <a:rPr lang="pl-PL" sz="1800" kern="1200" dirty="0" err="1" smtClean="0">
              <a:latin typeface="Tahoma" pitchFamily="34" charset="0"/>
              <a:cs typeface="Tahoma" pitchFamily="34" charset="0"/>
            </a:rPr>
            <a:t>subregionalnym</a:t>
          </a:r>
          <a:endParaRPr lang="pl-PL" sz="1800" kern="1200" dirty="0" smtClean="0">
            <a:latin typeface="Tahoma" pitchFamily="34" charset="0"/>
            <a:cs typeface="Tahoma" pitchFamily="34" charset="0"/>
          </a:endParaRP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l-PL" sz="1800" kern="1200" dirty="0" smtClean="0">
              <a:latin typeface="Tahoma" pitchFamily="34" charset="0"/>
              <a:cs typeface="Tahoma" pitchFamily="34" charset="0"/>
            </a:rPr>
            <a:t>o stabilnej sytuacji demograficznej,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l-PL" sz="1800" kern="1200" dirty="0" smtClean="0">
              <a:latin typeface="Tahoma" pitchFamily="34" charset="0"/>
              <a:cs typeface="Tahoma" pitchFamily="34" charset="0"/>
            </a:rPr>
            <a:t>miastem silnej i innowacyjnej gospodarki,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l-PL" sz="1800" kern="1200" dirty="0" smtClean="0">
              <a:latin typeface="Tahoma" pitchFamily="34" charset="0"/>
              <a:cs typeface="Tahoma" pitchFamily="34" charset="0"/>
            </a:rPr>
            <a:t>zapewniającym swoim mieszkańcom wysoką jakość życia</a:t>
          </a:r>
          <a:endParaRPr lang="pl-PL" sz="18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5438" y="35438"/>
        <a:ext cx="6983626" cy="1139071"/>
      </dsp:txXfrm>
    </dsp:sp>
    <dsp:sp modelId="{E753480A-72B4-46D2-B215-1EDB44E720AA}">
      <dsp:nvSpPr>
        <dsp:cNvPr id="0" name=""/>
        <dsp:cNvSpPr/>
      </dsp:nvSpPr>
      <dsp:spPr>
        <a:xfrm>
          <a:off x="1140" y="1445116"/>
          <a:ext cx="1659102" cy="2081199"/>
        </a:xfrm>
        <a:prstGeom prst="roundRect">
          <a:avLst>
            <a:gd name="adj" fmla="val 10000"/>
          </a:avLst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 smtClean="0"/>
            <a:t>Trwały i stabilny rozwój nowoczesnej gospodarki</a:t>
          </a:r>
          <a:endParaRPr lang="pl-PL" sz="1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9733" y="1493709"/>
        <a:ext cx="1561916" cy="1984013"/>
      </dsp:txXfrm>
    </dsp:sp>
    <dsp:sp modelId="{8E00008F-797B-42F5-A50B-EA281ADDFD95}">
      <dsp:nvSpPr>
        <dsp:cNvPr id="0" name=""/>
        <dsp:cNvSpPr/>
      </dsp:nvSpPr>
      <dsp:spPr>
        <a:xfrm>
          <a:off x="1799607" y="1445116"/>
          <a:ext cx="1659102" cy="2081199"/>
        </a:xfrm>
        <a:prstGeom prst="roundRect">
          <a:avLst>
            <a:gd name="adj" fmla="val 10000"/>
          </a:avLst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0960" rIns="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 smtClean="0"/>
            <a:t>Umacnianie roli Siedlec jako regionalnego ośrodka administracji, edukacji, kultury i sportu</a:t>
          </a:r>
          <a:endParaRPr lang="pl-PL" sz="14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1848200" y="1493709"/>
        <a:ext cx="1561916" cy="1984013"/>
      </dsp:txXfrm>
    </dsp:sp>
    <dsp:sp modelId="{A91D3238-7810-4C8F-8742-A7E25202C746}">
      <dsp:nvSpPr>
        <dsp:cNvPr id="0" name=""/>
        <dsp:cNvSpPr/>
      </dsp:nvSpPr>
      <dsp:spPr>
        <a:xfrm>
          <a:off x="3598074" y="1445116"/>
          <a:ext cx="1659102" cy="2081199"/>
        </a:xfrm>
        <a:prstGeom prst="roundRect">
          <a:avLst>
            <a:gd name="adj" fmla="val 10000"/>
          </a:avLst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 smtClean="0"/>
            <a:t>Rozwój infrastruktury technicznej i ograniczenie negatywnego </a:t>
          </a:r>
          <a:r>
            <a:rPr lang="pl-PL" sz="1600" b="1" kern="1200" dirty="0" err="1" smtClean="0"/>
            <a:t>oddziaływaniana</a:t>
          </a:r>
          <a:r>
            <a:rPr lang="pl-PL" sz="1600" b="1" kern="1200" dirty="0" smtClean="0"/>
            <a:t> środowisko</a:t>
          </a:r>
          <a:endParaRPr lang="pl-PL" sz="1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646667" y="1493709"/>
        <a:ext cx="1561916" cy="1984013"/>
      </dsp:txXfrm>
    </dsp:sp>
    <dsp:sp modelId="{16B95E6B-8BA1-486E-9759-179C0165A83B}">
      <dsp:nvSpPr>
        <dsp:cNvPr id="0" name=""/>
        <dsp:cNvSpPr/>
      </dsp:nvSpPr>
      <dsp:spPr>
        <a:xfrm>
          <a:off x="5396541" y="1445116"/>
          <a:ext cx="1659102" cy="2081199"/>
        </a:xfrm>
        <a:prstGeom prst="roundRect">
          <a:avLst>
            <a:gd name="adj" fmla="val 10000"/>
          </a:avLst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 smtClean="0"/>
            <a:t>Dobre warunki i jakość życia dla Siedlczan</a:t>
          </a:r>
          <a:endParaRPr lang="pl-PL" sz="1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5445134" y="1493709"/>
        <a:ext cx="1561916" cy="198401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35BA98-B6FB-438C-A1EB-F355E49E74DA}">
      <dsp:nvSpPr>
        <dsp:cNvPr id="0" name=""/>
        <dsp:cNvSpPr/>
      </dsp:nvSpPr>
      <dsp:spPr>
        <a:xfrm>
          <a:off x="0" y="0"/>
          <a:ext cx="7056784" cy="106588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 smtClean="0"/>
            <a:t>Rozwój podporządkowany możliwościom finansowym miasta</a:t>
          </a:r>
          <a:endParaRPr lang="pl-PL" sz="20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1219" y="31219"/>
        <a:ext cx="6994346" cy="100344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35BA98-B6FB-438C-A1EB-F355E49E74DA}">
      <dsp:nvSpPr>
        <dsp:cNvPr id="0" name=""/>
        <dsp:cNvSpPr/>
      </dsp:nvSpPr>
      <dsp:spPr>
        <a:xfrm>
          <a:off x="0" y="0"/>
          <a:ext cx="7054502" cy="1209947"/>
        </a:xfrm>
        <a:prstGeom prst="roundRect">
          <a:avLst>
            <a:gd name="adj" fmla="val 10000"/>
          </a:avLst>
        </a:prstGeom>
        <a:solidFill>
          <a:srgbClr val="FF950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l-PL" sz="1800" kern="1200" dirty="0" smtClean="0">
              <a:latin typeface="Tahoma" pitchFamily="34" charset="0"/>
              <a:cs typeface="Tahoma" pitchFamily="34" charset="0"/>
            </a:rPr>
            <a:t>Siedlce ważnym ośrodkiem </a:t>
          </a:r>
          <a:r>
            <a:rPr lang="pl-PL" sz="1800" kern="1200" dirty="0" err="1" smtClean="0">
              <a:latin typeface="Tahoma" pitchFamily="34" charset="0"/>
              <a:cs typeface="Tahoma" pitchFamily="34" charset="0"/>
            </a:rPr>
            <a:t>subregionalnym</a:t>
          </a:r>
          <a:endParaRPr lang="pl-PL" sz="1800" kern="1200" dirty="0" smtClean="0">
            <a:latin typeface="Tahoma" pitchFamily="34" charset="0"/>
            <a:cs typeface="Tahoma" pitchFamily="34" charset="0"/>
          </a:endParaRP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l-PL" sz="1800" kern="1200" dirty="0" smtClean="0">
              <a:latin typeface="Tahoma" pitchFamily="34" charset="0"/>
              <a:cs typeface="Tahoma" pitchFamily="34" charset="0"/>
            </a:rPr>
            <a:t>o stabilnej sytuacji demograficznej,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l-PL" sz="1800" kern="1200" dirty="0" smtClean="0">
              <a:latin typeface="Tahoma" pitchFamily="34" charset="0"/>
              <a:cs typeface="Tahoma" pitchFamily="34" charset="0"/>
            </a:rPr>
            <a:t>miastem silnej i innowacyjnej gospodarki,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l-PL" sz="1800" kern="1200" dirty="0" smtClean="0">
              <a:latin typeface="Tahoma" pitchFamily="34" charset="0"/>
              <a:cs typeface="Tahoma" pitchFamily="34" charset="0"/>
            </a:rPr>
            <a:t>zapewniającym swoim mieszkańcom wysoką jakość życia</a:t>
          </a:r>
          <a:endParaRPr lang="pl-PL" sz="18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5438" y="35438"/>
        <a:ext cx="6983626" cy="1139071"/>
      </dsp:txXfrm>
    </dsp:sp>
    <dsp:sp modelId="{E753480A-72B4-46D2-B215-1EDB44E720AA}">
      <dsp:nvSpPr>
        <dsp:cNvPr id="0" name=""/>
        <dsp:cNvSpPr/>
      </dsp:nvSpPr>
      <dsp:spPr>
        <a:xfrm>
          <a:off x="1140" y="1445116"/>
          <a:ext cx="1659102" cy="2081199"/>
        </a:xfrm>
        <a:prstGeom prst="roundRect">
          <a:avLst>
            <a:gd name="adj" fmla="val 10000"/>
          </a:avLst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 smtClean="0"/>
            <a:t>Trwały i stabilny rozwój nowoczesnej gospodarki</a:t>
          </a:r>
          <a:endParaRPr lang="pl-PL" sz="1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9733" y="1493709"/>
        <a:ext cx="1561916" cy="1984013"/>
      </dsp:txXfrm>
    </dsp:sp>
    <dsp:sp modelId="{8E00008F-797B-42F5-A50B-EA281ADDFD95}">
      <dsp:nvSpPr>
        <dsp:cNvPr id="0" name=""/>
        <dsp:cNvSpPr/>
      </dsp:nvSpPr>
      <dsp:spPr>
        <a:xfrm>
          <a:off x="1799607" y="1445116"/>
          <a:ext cx="1659102" cy="2081199"/>
        </a:xfrm>
        <a:prstGeom prst="roundRect">
          <a:avLst>
            <a:gd name="adj" fmla="val 10000"/>
          </a:avLst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0960" rIns="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 smtClean="0"/>
            <a:t>Umacnianie roli Siedlec jako regionalnego ośrodka administracji, edukacji, kultury i sportu</a:t>
          </a:r>
          <a:endParaRPr lang="pl-PL" sz="14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1848200" y="1493709"/>
        <a:ext cx="1561916" cy="1984013"/>
      </dsp:txXfrm>
    </dsp:sp>
    <dsp:sp modelId="{A91D3238-7810-4C8F-8742-A7E25202C746}">
      <dsp:nvSpPr>
        <dsp:cNvPr id="0" name=""/>
        <dsp:cNvSpPr/>
      </dsp:nvSpPr>
      <dsp:spPr>
        <a:xfrm>
          <a:off x="3598074" y="1445116"/>
          <a:ext cx="1659102" cy="2081199"/>
        </a:xfrm>
        <a:prstGeom prst="roundRect">
          <a:avLst>
            <a:gd name="adj" fmla="val 10000"/>
          </a:avLst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 smtClean="0"/>
            <a:t>Rozwój infrastruktury technicznej i ograniczenie negatywnego </a:t>
          </a:r>
          <a:r>
            <a:rPr lang="pl-PL" sz="1600" b="1" kern="1200" dirty="0" err="1" smtClean="0"/>
            <a:t>oddziaływaniana</a:t>
          </a:r>
          <a:r>
            <a:rPr lang="pl-PL" sz="1600" b="1" kern="1200" dirty="0" smtClean="0"/>
            <a:t> środowisko</a:t>
          </a:r>
          <a:endParaRPr lang="pl-PL" sz="1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646667" y="1493709"/>
        <a:ext cx="1561916" cy="1984013"/>
      </dsp:txXfrm>
    </dsp:sp>
    <dsp:sp modelId="{16B95E6B-8BA1-486E-9759-179C0165A83B}">
      <dsp:nvSpPr>
        <dsp:cNvPr id="0" name=""/>
        <dsp:cNvSpPr/>
      </dsp:nvSpPr>
      <dsp:spPr>
        <a:xfrm>
          <a:off x="5396541" y="1445116"/>
          <a:ext cx="1659102" cy="2081199"/>
        </a:xfrm>
        <a:prstGeom prst="roundRect">
          <a:avLst>
            <a:gd name="adj" fmla="val 10000"/>
          </a:avLst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 smtClean="0"/>
            <a:t>Dobre warunki i jakość życia dla Siedlczan</a:t>
          </a:r>
          <a:endParaRPr lang="pl-PL" sz="1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5445134" y="1493709"/>
        <a:ext cx="1561916" cy="198401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35BA98-B6FB-438C-A1EB-F355E49E74DA}">
      <dsp:nvSpPr>
        <dsp:cNvPr id="0" name=""/>
        <dsp:cNvSpPr/>
      </dsp:nvSpPr>
      <dsp:spPr>
        <a:xfrm>
          <a:off x="0" y="0"/>
          <a:ext cx="7056784" cy="106588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 smtClean="0"/>
            <a:t>Rozwój podporządkowany możliwościom finansowym miasta</a:t>
          </a:r>
          <a:endParaRPr lang="pl-PL" sz="20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1219" y="31219"/>
        <a:ext cx="6994346" cy="10034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553C0358-565A-4AFD-A22C-9EF09B240871}" type="datetimeFigureOut">
              <a:rPr lang="pl-PL"/>
              <a:pPr>
                <a:defRPr/>
              </a:pPr>
              <a:t>2015-09-30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8350"/>
            <a:ext cx="511810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F30706CF-E515-49DD-B5BC-4F10DB5CFA7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845266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0706CF-E515-49DD-B5BC-4F10DB5CFA78}" type="slidenum">
              <a:rPr lang="pl-PL" smtClean="0"/>
              <a:pPr>
                <a:defRPr/>
              </a:pPr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5803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9"/>
          <p:cNvPicPr>
            <a:picLocks noChangeAspect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4918075" cy="31416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3952875" y="0"/>
            <a:ext cx="5191125" cy="549275"/>
          </a:xfrm>
          <a:prstGeom prst="rect">
            <a:avLst/>
          </a:prstGeom>
          <a:solidFill>
            <a:srgbClr val="FF950E"/>
          </a:solidFill>
          <a:ln w="9525">
            <a:solidFill>
              <a:srgbClr val="FF950E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pic>
        <p:nvPicPr>
          <p:cNvPr id="4" name="Obraz 11" descr="logo_lider_projekt_nowe.jpg"/>
          <p:cNvPicPr>
            <a:picLocks noChangeAspect="1"/>
          </p:cNvPicPr>
          <p:nvPr userDrawn="1"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659563" y="6021388"/>
            <a:ext cx="2305050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DB4EB-7A95-4B22-84EB-8729E663D144}" type="datetimeFigureOut">
              <a:rPr lang="en-US"/>
              <a:pPr>
                <a:defRPr/>
              </a:pPr>
              <a:t>9/30/2015</a:t>
            </a:fld>
            <a:endParaRPr lang="en-US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E9FAF-FA12-46C2-97D3-1AD6E0AB40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775EF-8478-4A60-802D-B96CC9A42470}" type="datetimeFigureOut">
              <a:rPr lang="en-US"/>
              <a:pPr>
                <a:defRPr/>
              </a:pPr>
              <a:t>9/30/2015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38665-2648-485B-8A49-DEE165384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CB7D2-03C9-4FFB-8EF3-6AB3A9CB8306}" type="datetimeFigureOut">
              <a:rPr lang="en-US"/>
              <a:pPr>
                <a:defRPr/>
              </a:pPr>
              <a:t>9/30/2015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996A2-60A9-4742-A106-BC33674FF6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0" y="676275"/>
            <a:ext cx="1403350" cy="360363"/>
          </a:xfrm>
          <a:prstGeom prst="rect">
            <a:avLst/>
          </a:prstGeom>
          <a:solidFill>
            <a:srgbClr val="FF950E"/>
          </a:solidFill>
          <a:ln w="9525">
            <a:solidFill>
              <a:srgbClr val="FF950E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Rectangle 2"/>
          <p:cNvSpPr>
            <a:spLocks noChangeArrowheads="1"/>
          </p:cNvSpPr>
          <p:nvPr userDrawn="1"/>
        </p:nvSpPr>
        <p:spPr bwMode="auto">
          <a:xfrm>
            <a:off x="5795963" y="6524625"/>
            <a:ext cx="3348037" cy="333375"/>
          </a:xfrm>
          <a:prstGeom prst="rect">
            <a:avLst/>
          </a:prstGeom>
          <a:solidFill>
            <a:srgbClr val="004993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www.LiderProjekt.pl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75656" y="269776"/>
            <a:ext cx="7211144" cy="1143000"/>
          </a:xfrm>
        </p:spPr>
        <p:txBody>
          <a:bodyPr/>
          <a:lstStyle>
            <a:lvl1pPr algn="l">
              <a:defRPr>
                <a:solidFill>
                  <a:srgbClr val="FF950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6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8161A7-2E1D-4EDB-87D7-D852631F5C06}" type="datetimeFigureOut">
              <a:rPr lang="en-US"/>
              <a:pPr>
                <a:defRPr/>
              </a:pPr>
              <a:t>9/30/2015</a:t>
            </a:fld>
            <a:endParaRPr lang="en-US"/>
          </a:p>
        </p:txBody>
      </p:sp>
      <p:sp>
        <p:nvSpPr>
          <p:cNvPr id="7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9FEFE-3F70-4C66-9CD7-E30EA338E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24F7C-8C8A-434E-9AEE-F621ABAFC445}" type="datetimeFigureOut">
              <a:rPr lang="en-US"/>
              <a:pPr>
                <a:defRPr/>
              </a:pPr>
              <a:t>9/30/2015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CA0C2F-3451-4AF7-887F-1C619C0392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3CBA0-16A0-4F86-ACCF-3B4A3D1C8B02}" type="datetimeFigureOut">
              <a:rPr lang="en-US"/>
              <a:pPr>
                <a:defRPr/>
              </a:pPr>
              <a:t>9/30/2015</a:t>
            </a:fld>
            <a:endParaRPr lang="en-US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8412F-82B9-4907-BB42-B6565B5CC2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1552C-E5B9-41E6-AB2F-F751E733FFAE}" type="datetimeFigureOut">
              <a:rPr lang="en-US"/>
              <a:pPr>
                <a:defRPr/>
              </a:pPr>
              <a:t>9/30/2015</a:t>
            </a:fld>
            <a:endParaRPr lang="en-US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F1000-2A01-479E-8376-354BDB46E3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23C37-2E3F-4283-A04C-EE8C9D119D25}" type="datetimeFigureOut">
              <a:rPr lang="en-US"/>
              <a:pPr>
                <a:defRPr/>
              </a:pPr>
              <a:t>9/30/2015</a:t>
            </a:fld>
            <a:endParaRPr lang="en-US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75349-595C-4CEF-9E5E-99104E0FC4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68B3F-2F88-4FA7-BB75-3AEAB0A1C925}" type="datetimeFigureOut">
              <a:rPr lang="en-US"/>
              <a:pPr>
                <a:defRPr/>
              </a:pPr>
              <a:t>9/30/2015</a:t>
            </a:fld>
            <a:endParaRPr lang="en-US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B9F6D1-4B69-4E63-99D7-6BA275A63A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2645C-7D3C-4C7E-B00F-D5A19466DF74}" type="datetimeFigureOut">
              <a:rPr lang="en-US"/>
              <a:pPr>
                <a:defRPr/>
              </a:pPr>
              <a:t>9/30/2015</a:t>
            </a:fld>
            <a:endParaRPr lang="en-US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36A9D-6DCE-4D3F-BDA2-8C6C95EFB2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BB77F4-0C5A-49DF-B271-6B7915B8595E}" type="datetimeFigureOut">
              <a:rPr lang="en-US"/>
              <a:pPr>
                <a:defRPr/>
              </a:pPr>
              <a:t>9/30/2015</a:t>
            </a:fld>
            <a:endParaRPr lang="en-US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8354E-BD04-4A09-9727-69C59220CA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  <a:endParaRPr lang="en-US" smtClean="0"/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smtClean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5842446-132C-4A57-BB4C-710B95E8E0D0}" type="datetimeFigureOut">
              <a:rPr lang="en-US"/>
              <a:pPr>
                <a:defRPr/>
              </a:pPr>
              <a:t>9/30/2015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B9D1229-7A09-457A-855C-F8298A8788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ytuł 1"/>
          <p:cNvSpPr>
            <a:spLocks noGrp="1"/>
          </p:cNvSpPr>
          <p:nvPr>
            <p:ph type="ctrTitle" idx="4294967295"/>
          </p:nvPr>
        </p:nvSpPr>
        <p:spPr>
          <a:xfrm>
            <a:off x="1043608" y="2925738"/>
            <a:ext cx="7199685" cy="2303462"/>
          </a:xfrm>
        </p:spPr>
        <p:txBody>
          <a:bodyPr/>
          <a:lstStyle/>
          <a:p>
            <a:pPr eaLnBrk="1" hangingPunct="1"/>
            <a:r>
              <a:rPr lang="pl-PL" sz="4000" b="1" dirty="0"/>
              <a:t>Strategia </a:t>
            </a:r>
            <a:r>
              <a:rPr lang="pl-PL" sz="4000" b="1" dirty="0" smtClean="0"/>
              <a:t>rozwoju </a:t>
            </a:r>
            <a:r>
              <a:rPr lang="pl-PL" sz="4000" b="1" dirty="0"/>
              <a:t/>
            </a:r>
            <a:br>
              <a:rPr lang="pl-PL" sz="4000" b="1" dirty="0"/>
            </a:br>
            <a:r>
              <a:rPr lang="pl-PL" sz="4000" b="1" dirty="0" smtClean="0"/>
              <a:t>Miasta Siedlce </a:t>
            </a:r>
            <a:r>
              <a:rPr lang="pl-PL" sz="4000" b="1" dirty="0"/>
              <a:t>do </a:t>
            </a:r>
            <a:r>
              <a:rPr lang="pl-PL" sz="4000" b="1" dirty="0" smtClean="0"/>
              <a:t>2025 roku</a:t>
            </a:r>
            <a:r>
              <a:rPr lang="pl-PL" sz="4000" dirty="0">
                <a:latin typeface="Arial" charset="0"/>
                <a:cs typeface="Arial" charset="0"/>
              </a:rPr>
              <a:t/>
            </a:r>
            <a:br>
              <a:rPr lang="pl-PL" sz="4000" dirty="0">
                <a:latin typeface="Arial" charset="0"/>
                <a:cs typeface="Arial" charset="0"/>
              </a:rPr>
            </a:br>
            <a:r>
              <a:rPr lang="pl-PL" sz="1400" dirty="0">
                <a:solidFill>
                  <a:schemeClr val="bg1"/>
                </a:solidFill>
                <a:latin typeface="Arial" charset="0"/>
                <a:cs typeface="Arial" charset="0"/>
              </a:rPr>
              <a:t>w ramach</a:t>
            </a:r>
            <a:r>
              <a:rPr lang="pl-PL" sz="4000" dirty="0">
                <a:latin typeface="Arial" charset="0"/>
                <a:cs typeface="Arial" charset="0"/>
              </a:rPr>
              <a:t/>
            </a:r>
            <a:br>
              <a:rPr lang="pl-PL" sz="4000" dirty="0">
                <a:latin typeface="Arial" charset="0"/>
                <a:cs typeface="Arial" charset="0"/>
              </a:rPr>
            </a:br>
            <a:r>
              <a:rPr lang="pl-PL" sz="2000" b="1" dirty="0" smtClean="0">
                <a:solidFill>
                  <a:srgbClr val="A6A6A6"/>
                </a:solidFill>
                <a:latin typeface="Arial" charset="0"/>
                <a:cs typeface="Arial" charset="0"/>
              </a:rPr>
              <a:t>spotkanie konsultacyjne – Siedlce, 30.09.2015 r.</a:t>
            </a:r>
            <a:endParaRPr lang="en-US" sz="4000" b="1" dirty="0" smtClean="0">
              <a:solidFill>
                <a:srgbClr val="A6A6A6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Tytuł 1"/>
          <p:cNvSpPr txBox="1">
            <a:spLocks/>
          </p:cNvSpPr>
          <p:nvPr/>
        </p:nvSpPr>
        <p:spPr bwMode="auto">
          <a:xfrm>
            <a:off x="1836811" y="4509120"/>
            <a:ext cx="7199685" cy="230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/>
            <a:r>
              <a:rPr lang="pl-PL" sz="2400" dirty="0" smtClean="0"/>
              <a:t>Dr Bartłomiej Kołsut</a:t>
            </a:r>
            <a:endParaRPr lang="en-US" sz="2400" dirty="0" smtClean="0">
              <a:solidFill>
                <a:srgbClr val="A6A6A6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advTm="4961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2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. Diagnoza i jej synteza</a:t>
            </a:r>
          </a:p>
        </p:txBody>
      </p:sp>
      <p:sp>
        <p:nvSpPr>
          <p:cNvPr id="20482" name="Symbol zastępczy zawartości 2"/>
          <p:cNvSpPr>
            <a:spLocks noGrp="1"/>
          </p:cNvSpPr>
          <p:nvPr>
            <p:ph idx="1"/>
          </p:nvPr>
        </p:nvSpPr>
        <p:spPr>
          <a:xfrm>
            <a:off x="611560" y="1340768"/>
            <a:ext cx="8280920" cy="865187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Szczegółowa diagnoza stanu objęła 10 zagadnień: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Demografia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Środowisko przyrodnicze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Potencjał gospodarczy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Rynek pracy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Infrastruktura komunalna i mieszkaniowa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Infrastruktura drogowa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Wychowanie przedszkolne i edukacja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Kultura, sztuka, sport i rekreacja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Ochrona zdrowia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Finanse miasta</a:t>
            </a:r>
          </a:p>
        </p:txBody>
      </p:sp>
    </p:spTree>
    <p:extLst>
      <p:ext uri="{BB962C8B-B14F-4D97-AF65-F5344CB8AC3E}">
        <p14:creationId xmlns:p14="http://schemas.microsoft.com/office/powerpoint/2010/main" val="179138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2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. Diagnoza i jej synteza</a:t>
            </a:r>
          </a:p>
        </p:txBody>
      </p:sp>
      <p:sp>
        <p:nvSpPr>
          <p:cNvPr id="20482" name="Symbol zastępczy zawartości 2"/>
          <p:cNvSpPr>
            <a:spLocks noGrp="1"/>
          </p:cNvSpPr>
          <p:nvPr>
            <p:ph idx="1"/>
          </p:nvPr>
        </p:nvSpPr>
        <p:spPr>
          <a:xfrm>
            <a:off x="611560" y="1340768"/>
            <a:ext cx="8280920" cy="865187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Ocena wskaźnikowa sytuacji Siedlec dokonywana w oparciu o porównanie do jednostek o podobnych uwarunkowaniach: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Biała Podlaska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Ciechanów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Krosno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Łomża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Ostrołęka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Sieradz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Skierniewice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Tarnobrzeg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endParaRPr lang="pl-PL" sz="2000" dirty="0" smtClean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468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2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. Diagnoza i jej synteza</a:t>
            </a:r>
          </a:p>
        </p:txBody>
      </p:sp>
      <p:sp>
        <p:nvSpPr>
          <p:cNvPr id="20482" name="Symbol zastępczy zawartości 2"/>
          <p:cNvSpPr>
            <a:spLocks noGrp="1"/>
          </p:cNvSpPr>
          <p:nvPr>
            <p:ph idx="1"/>
          </p:nvPr>
        </p:nvSpPr>
        <p:spPr>
          <a:xfrm>
            <a:off x="611560" y="1340768"/>
            <a:ext cx="8280920" cy="865187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Ocena wskaźnikowa sytuacji Siedlec dokonywana w oparciu o porównanie do jednostek o podobnych uwarunkowaniach: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Biała Podlaska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Ciechanów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Krosno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Łomża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Ostrołęka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Sieradz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Skierniewice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Tarnobrzeg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endParaRPr lang="pl-PL" sz="2000" dirty="0" smtClean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Wykres 3"/>
          <p:cNvGraphicFramePr/>
          <p:nvPr>
            <p:extLst>
              <p:ext uri="{D42A27DB-BD31-4B8C-83A1-F6EECF244321}">
                <p14:modId xmlns:p14="http://schemas.microsoft.com/office/powerpoint/2010/main" val="3510445407"/>
              </p:ext>
            </p:extLst>
          </p:nvPr>
        </p:nvGraphicFramePr>
        <p:xfrm>
          <a:off x="3133030" y="2636912"/>
          <a:ext cx="5759450" cy="36724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2768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2. Diagnoza i jej synteza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Symbol zastępczy zawartości 2"/>
          <p:cNvSpPr>
            <a:spLocks noGrp="1"/>
          </p:cNvSpPr>
          <p:nvPr>
            <p:ph idx="1"/>
          </p:nvPr>
        </p:nvSpPr>
        <p:spPr>
          <a:xfrm>
            <a:off x="662880" y="1628800"/>
            <a:ext cx="8229600" cy="865187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b="1" dirty="0" smtClean="0">
                <a:latin typeface="Tahoma" pitchFamily="34" charset="0"/>
                <a:cs typeface="Tahoma" pitchFamily="34" charset="0"/>
              </a:rPr>
              <a:t>Metoda SWOT jako synteza ustaleń szczegółowych</a:t>
            </a:r>
            <a:r>
              <a:rPr lang="pl-PL" sz="2400" b="1" dirty="0" smtClean="0">
                <a:latin typeface="Tahoma" pitchFamily="34" charset="0"/>
                <a:cs typeface="Tahoma" pitchFamily="34" charset="0"/>
              </a:rPr>
              <a:t>:</a:t>
            </a:r>
            <a:endParaRPr lang="pl-PL" sz="2400" b="1" dirty="0" smtClean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57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2. Diagnoza i jej synteza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Symbol zastępczy zawartości 2"/>
          <p:cNvSpPr>
            <a:spLocks noGrp="1"/>
          </p:cNvSpPr>
          <p:nvPr>
            <p:ph idx="1"/>
          </p:nvPr>
        </p:nvSpPr>
        <p:spPr>
          <a:xfrm>
            <a:off x="662880" y="1628800"/>
            <a:ext cx="8229600" cy="865187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b="1" dirty="0" smtClean="0">
                <a:latin typeface="Tahoma" pitchFamily="34" charset="0"/>
                <a:cs typeface="Tahoma" pitchFamily="34" charset="0"/>
              </a:rPr>
              <a:t>Metoda SWOT jako synteza ustaleń szczegółowych: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dirty="0" smtClean="0">
                <a:latin typeface="Tahoma" pitchFamily="34" charset="0"/>
                <a:cs typeface="Tahoma" pitchFamily="34" charset="0"/>
              </a:rPr>
              <a:t>Mocne </a:t>
            </a:r>
            <a:r>
              <a:rPr lang="pl-PL" sz="2400" dirty="0">
                <a:latin typeface="Tahoma" pitchFamily="34" charset="0"/>
                <a:cs typeface="Tahoma" pitchFamily="34" charset="0"/>
              </a:rPr>
              <a:t>strony – wszystko to, co stanowi atut, przewagę, zaletę (sytuacja wewnętrzna 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miasta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)</a:t>
            </a:r>
            <a:endParaRPr lang="pl-PL" sz="2400" b="1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35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2. Diagnoza i jej synteza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Symbol zastępczy zawartości 2"/>
          <p:cNvSpPr>
            <a:spLocks noGrp="1"/>
          </p:cNvSpPr>
          <p:nvPr>
            <p:ph idx="1"/>
          </p:nvPr>
        </p:nvSpPr>
        <p:spPr>
          <a:xfrm>
            <a:off x="662880" y="1628800"/>
            <a:ext cx="8229600" cy="865187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b="1" dirty="0" smtClean="0">
                <a:latin typeface="Tahoma" pitchFamily="34" charset="0"/>
                <a:cs typeface="Tahoma" pitchFamily="34" charset="0"/>
              </a:rPr>
              <a:t>Metoda SWOT jako synteza ustaleń szczegółowych: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Mocne </a:t>
            </a:r>
            <a:r>
              <a:rPr lang="pl-PL" sz="2400" dirty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strony – wszystko to, co stanowi atut, przewagę, zaletę (sytuacja wewnętrzna </a:t>
            </a: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miasta)</a:t>
            </a:r>
            <a:endParaRPr lang="pl-PL" sz="2400" b="1" dirty="0">
              <a:solidFill>
                <a:schemeClr val="bg1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dirty="0" smtClean="0">
                <a:latin typeface="Tahoma" pitchFamily="34" charset="0"/>
                <a:cs typeface="Tahoma" pitchFamily="34" charset="0"/>
              </a:rPr>
              <a:t>Słabe </a:t>
            </a:r>
            <a:r>
              <a:rPr lang="pl-PL" sz="2400" dirty="0">
                <a:latin typeface="Tahoma" pitchFamily="34" charset="0"/>
                <a:cs typeface="Tahoma" pitchFamily="34" charset="0"/>
              </a:rPr>
              <a:t>strony – wszystko to, co stanowi słabość, barierę, wadę (sytuacja wewnętrzna 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miasta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)</a:t>
            </a:r>
            <a:endParaRPr lang="pl-PL" sz="24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67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2. Diagnoza i jej synteza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Symbol zastępczy zawartości 2"/>
          <p:cNvSpPr>
            <a:spLocks noGrp="1"/>
          </p:cNvSpPr>
          <p:nvPr>
            <p:ph idx="1"/>
          </p:nvPr>
        </p:nvSpPr>
        <p:spPr>
          <a:xfrm>
            <a:off x="662880" y="1628800"/>
            <a:ext cx="8229600" cy="865187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b="1" dirty="0" smtClean="0">
                <a:latin typeface="Tahoma" pitchFamily="34" charset="0"/>
                <a:cs typeface="Tahoma" pitchFamily="34" charset="0"/>
              </a:rPr>
              <a:t>Metoda SWOT jako synteza ustaleń szczegółowych: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Mocne </a:t>
            </a:r>
            <a:r>
              <a:rPr lang="pl-PL" sz="2400" dirty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strony – wszystko to, co stanowi atut, przewagę, zaletę (sytuacja wewnętrzna </a:t>
            </a: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miasta)</a:t>
            </a:r>
            <a:endParaRPr lang="pl-PL" sz="2400" b="1" dirty="0">
              <a:solidFill>
                <a:schemeClr val="bg1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Słabe </a:t>
            </a:r>
            <a:r>
              <a:rPr lang="pl-PL" sz="2400" dirty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strony – wszystko to, co stanowi słabość, barierę, wadę (sytuacja wewnętrzna </a:t>
            </a: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miasta)</a:t>
            </a:r>
            <a:endParaRPr lang="pl-PL" sz="2400" dirty="0">
              <a:solidFill>
                <a:schemeClr val="bg1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dirty="0" smtClean="0">
                <a:latin typeface="Tahoma" pitchFamily="34" charset="0"/>
                <a:cs typeface="Tahoma" pitchFamily="34" charset="0"/>
              </a:rPr>
              <a:t>Szanse </a:t>
            </a:r>
            <a:r>
              <a:rPr lang="pl-PL" sz="2400" dirty="0">
                <a:latin typeface="Tahoma" pitchFamily="34" charset="0"/>
                <a:cs typeface="Tahoma" pitchFamily="34" charset="0"/>
              </a:rPr>
              <a:t>– wszystko to, co stwarza szansę korzystnej zmiany (okoliczności zewnętrzne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)</a:t>
            </a:r>
            <a:endParaRPr lang="pl-PL" sz="24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53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2. Diagnoza i jej synteza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Symbol zastępczy zawartości 2"/>
          <p:cNvSpPr>
            <a:spLocks noGrp="1"/>
          </p:cNvSpPr>
          <p:nvPr>
            <p:ph idx="1"/>
          </p:nvPr>
        </p:nvSpPr>
        <p:spPr>
          <a:xfrm>
            <a:off x="662880" y="1628800"/>
            <a:ext cx="8229600" cy="865187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b="1" dirty="0" smtClean="0">
                <a:latin typeface="Tahoma" pitchFamily="34" charset="0"/>
                <a:cs typeface="Tahoma" pitchFamily="34" charset="0"/>
              </a:rPr>
              <a:t>Metoda SWOT jako synteza ustaleń szczegółowych: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Mocne </a:t>
            </a:r>
            <a:r>
              <a:rPr lang="pl-PL" sz="2400" dirty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strony – wszystko to, co stanowi atut, przewagę, zaletę (sytuacja wewnętrzna </a:t>
            </a: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miasta)</a:t>
            </a:r>
            <a:endParaRPr lang="pl-PL" sz="2400" b="1" dirty="0">
              <a:solidFill>
                <a:schemeClr val="bg1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Słabe </a:t>
            </a:r>
            <a:r>
              <a:rPr lang="pl-PL" sz="2400" dirty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strony – wszystko to, co stanowi słabość, barierę, wadę (sytuacja wewnętrzna </a:t>
            </a: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miasta)</a:t>
            </a:r>
            <a:endParaRPr lang="pl-PL" sz="2400" dirty="0">
              <a:solidFill>
                <a:schemeClr val="bg1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Szanse </a:t>
            </a:r>
            <a:r>
              <a:rPr lang="pl-PL" sz="2400" dirty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– wszystko to, co stwarza szansę korzystnej zmiany (okoliczności zewnętrzne</a:t>
            </a: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)</a:t>
            </a:r>
            <a:endParaRPr lang="pl-PL" sz="2400" dirty="0">
              <a:solidFill>
                <a:schemeClr val="bg1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dirty="0" smtClean="0">
                <a:latin typeface="Tahoma" pitchFamily="34" charset="0"/>
                <a:cs typeface="Tahoma" pitchFamily="34" charset="0"/>
              </a:rPr>
              <a:t>Zagrożenia </a:t>
            </a:r>
            <a:r>
              <a:rPr lang="pl-PL" sz="2400" dirty="0">
                <a:latin typeface="Tahoma" pitchFamily="34" charset="0"/>
                <a:cs typeface="Tahoma" pitchFamily="34" charset="0"/>
              </a:rPr>
              <a:t>– wszystko to co stwarza niebezpieczeństwo zmiany niekorzystnej (okoliczności zewnętrzne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)</a:t>
            </a:r>
            <a:endParaRPr lang="pl-PL" sz="24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2. Diagnoza i jej synteza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988074657"/>
              </p:ext>
            </p:extLst>
          </p:nvPr>
        </p:nvGraphicFramePr>
        <p:xfrm>
          <a:off x="981944" y="1628800"/>
          <a:ext cx="7704856" cy="45679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7544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pl-PL" smtClean="0"/>
          </a:p>
          <a:p>
            <a:pPr eaLnBrk="1" hangingPunct="1">
              <a:buFont typeface="Arial" charset="0"/>
              <a:buNone/>
            </a:pPr>
            <a:endParaRPr lang="pl-PL" smtClean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187722"/>
              </p:ext>
            </p:extLst>
          </p:nvPr>
        </p:nvGraphicFramePr>
        <p:xfrm>
          <a:off x="614506" y="2708921"/>
          <a:ext cx="7917934" cy="36045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0976"/>
                <a:gridCol w="6824681"/>
                <a:gridCol w="762277"/>
              </a:tblGrid>
              <a:tr h="3052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LP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MOCNE STRONY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Punkty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940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Dobre położenie miasta w układach sieci drogowej, kolejowej oraz osadniczej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81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Dobrze funkcjonująca polityka wsparcia sektora gospodarczego 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(m.in. osobna funkcja pełnomocnika ds. obsługi inwestorów, Siedlecka Rada Biznesu)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40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Atrakcyjne tereny inwestycyjne (przede wszystkim Tarnobrzeska SSE)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40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Potencjał funkcjonujących podmiotów gospodarczych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40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Potencjał urządzonych terenów przyrodniczych podnoszący jakość życia i atrakcyjność osiedleńczą miasta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40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Względnie korzystne tendencje demograficzne (dodatni przyrost naturalni i wzrost liczby ludności)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40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Wysokiej jakości obiekty kulturalne i sportowe stwarzające dobre warunki do spędzania czasu wolnego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40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Dobrze rozwinięta infrastruktura komunalna (wodociągowa, kanalizacji sanitarnej, gazowa)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40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Ośrodek akademicki – jedno z najmniejszych miast posiadające swój Uniwersytet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40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Dobrze rozwinięte podstawowe i specjalistyczne usługi społeczne (m.in. ochrona zdrowia, edukacja, kultura)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40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Względnie dobre wyniki na lokalnym rynku pracy (liczba miejsc pracy, stopa bezrobocia)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40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40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40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40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40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2240" algn="ctr"/>
                        </a:tabLst>
                      </a:pPr>
                      <a:r>
                        <a:rPr lang="pl-PL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SUMA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39" marR="495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2. Diagnoza i jej synteza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 bwMode="auto">
          <a:xfrm>
            <a:off x="457200" y="1267669"/>
            <a:ext cx="822960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ts val="600"/>
              </a:spcBef>
              <a:spcAft>
                <a:spcPts val="0"/>
              </a:spcAft>
              <a:buNone/>
            </a:pPr>
            <a:r>
              <a:rPr lang="pl-PL" sz="2000" b="1" dirty="0" err="1" smtClean="0">
                <a:latin typeface="Tahoma" pitchFamily="34" charset="0"/>
                <a:cs typeface="Tahoma" pitchFamily="34" charset="0"/>
              </a:rPr>
              <a:t>Rangowanie</a:t>
            </a:r>
            <a:r>
              <a:rPr lang="pl-PL" sz="2000" b="1" dirty="0" smtClean="0">
                <a:latin typeface="Tahoma" pitchFamily="34" charset="0"/>
                <a:cs typeface="Tahoma" pitchFamily="34" charset="0"/>
              </a:rPr>
              <a:t> zidentyfikowanych czynników:</a:t>
            </a:r>
          </a:p>
          <a:p>
            <a:pPr marL="0" indent="0" eaLnBrk="1" hangingPunct="1">
              <a:spcBef>
                <a:spcPts val="600"/>
              </a:spcBef>
              <a:spcAft>
                <a:spcPts val="0"/>
              </a:spcAft>
              <a:buNone/>
            </a:pPr>
            <a:r>
              <a:rPr lang="pl-PL" sz="1800" dirty="0" err="1" smtClean="0">
                <a:latin typeface="Tahoma" pitchFamily="34" charset="0"/>
                <a:cs typeface="Tahoma" pitchFamily="34" charset="0"/>
              </a:rPr>
              <a:t>Rangowanie</a:t>
            </a:r>
            <a:r>
              <a:rPr lang="pl-PL" sz="1800" dirty="0" smtClean="0">
                <a:latin typeface="Tahoma" pitchFamily="34" charset="0"/>
                <a:cs typeface="Tahoma" pitchFamily="34" charset="0"/>
              </a:rPr>
              <a:t> odbyło się w ramach warsztatu i polegało na rozdzieleniu 100 pkt w ramach każdej otrzymanej tabeli wg zasady – im większa liczba punktów tym większe znaczenie danego czynnika</a:t>
            </a:r>
            <a:endParaRPr lang="pl-PL" sz="18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050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 smtClean="0">
                <a:latin typeface="Tahoma" pitchFamily="34" charset="0"/>
                <a:cs typeface="Tahoma" pitchFamily="34" charset="0"/>
              </a:rPr>
              <a:t>Plan prezentacji</a:t>
            </a:r>
          </a:p>
        </p:txBody>
      </p:sp>
      <p:sp>
        <p:nvSpPr>
          <p:cNvPr id="20482" name="Symbol zastępczy zawartości 2"/>
          <p:cNvSpPr>
            <a:spLocks noGrp="1"/>
          </p:cNvSpPr>
          <p:nvPr>
            <p:ph idx="1"/>
          </p:nvPr>
        </p:nvSpPr>
        <p:spPr>
          <a:xfrm>
            <a:off x="878904" y="1844824"/>
            <a:ext cx="8229600" cy="865187"/>
          </a:xfrm>
        </p:spPr>
        <p:txBody>
          <a:bodyPr/>
          <a:lstStyle/>
          <a:p>
            <a:pPr marL="457200" indent="-457200" eaLnBrk="1" hangingPunct="1">
              <a:spcBef>
                <a:spcPts val="1800"/>
              </a:spcBef>
              <a:spcAft>
                <a:spcPts val="1800"/>
              </a:spcAft>
              <a:buFont typeface="Arial" charset="0"/>
              <a:buAutoNum type="arabicPeriod"/>
            </a:pPr>
            <a:r>
              <a:rPr lang="pl-PL" sz="2400" dirty="0" smtClean="0">
                <a:latin typeface="Tahoma" pitchFamily="34" charset="0"/>
                <a:cs typeface="Tahoma" pitchFamily="34" charset="0"/>
              </a:rPr>
              <a:t>Wstęp</a:t>
            </a:r>
          </a:p>
          <a:p>
            <a:pPr marL="457200" indent="-457200" eaLnBrk="1" hangingPunct="1">
              <a:spcBef>
                <a:spcPts val="1800"/>
              </a:spcBef>
              <a:spcAft>
                <a:spcPts val="1800"/>
              </a:spcAft>
              <a:buFont typeface="Arial" charset="0"/>
              <a:buAutoNum type="arabicPeriod"/>
            </a:pPr>
            <a:r>
              <a:rPr lang="pl-PL" sz="2400" dirty="0" smtClean="0">
                <a:latin typeface="Tahoma" pitchFamily="34" charset="0"/>
                <a:cs typeface="Tahoma" pitchFamily="34" charset="0"/>
              </a:rPr>
              <a:t>Diagnoza i jej synteza</a:t>
            </a:r>
          </a:p>
          <a:p>
            <a:pPr marL="457200" indent="-457200" eaLnBrk="1" hangingPunct="1">
              <a:spcBef>
                <a:spcPts val="1800"/>
              </a:spcBef>
              <a:spcAft>
                <a:spcPts val="1800"/>
              </a:spcAft>
              <a:buFont typeface="Arial" charset="0"/>
              <a:buAutoNum type="arabicPeriod"/>
            </a:pPr>
            <a:r>
              <a:rPr lang="pl-PL" sz="2400" dirty="0" smtClean="0">
                <a:latin typeface="Tahoma" pitchFamily="34" charset="0"/>
                <a:cs typeface="Tahoma" pitchFamily="34" charset="0"/>
              </a:rPr>
              <a:t>Cele i działania</a:t>
            </a:r>
          </a:p>
          <a:p>
            <a:pPr marL="457200" indent="-457200" eaLnBrk="1" hangingPunct="1">
              <a:spcBef>
                <a:spcPts val="1800"/>
              </a:spcBef>
              <a:spcAft>
                <a:spcPts val="1800"/>
              </a:spcAft>
              <a:buFont typeface="Arial" charset="0"/>
              <a:buAutoNum type="arabicPeriod"/>
            </a:pPr>
            <a:r>
              <a:rPr lang="pl-PL" sz="2400" dirty="0" smtClean="0">
                <a:latin typeface="Tahoma" pitchFamily="34" charset="0"/>
                <a:cs typeface="Tahoma" pitchFamily="34" charset="0"/>
              </a:rPr>
              <a:t>Propozycje projektów</a:t>
            </a:r>
          </a:p>
          <a:p>
            <a:pPr marL="457200" indent="-457200" eaLnBrk="1" hangingPunct="1">
              <a:spcBef>
                <a:spcPts val="1800"/>
              </a:spcBef>
              <a:spcAft>
                <a:spcPts val="1800"/>
              </a:spcAft>
              <a:buFont typeface="Arial" charset="0"/>
              <a:buAutoNum type="arabicPeriod"/>
            </a:pPr>
            <a:r>
              <a:rPr lang="pl-PL" sz="2400" dirty="0" smtClean="0">
                <a:latin typeface="Tahoma" pitchFamily="34" charset="0"/>
                <a:cs typeface="Tahoma" pitchFamily="34" charset="0"/>
              </a:rPr>
              <a:t>Konsultacje i d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yskusja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83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2. Diagnoza i jej synteza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9" name="Symbol zastępczy zawartości 2"/>
          <p:cNvSpPr>
            <a:spLocks noGrp="1"/>
          </p:cNvSpPr>
          <p:nvPr>
            <p:ph idx="1"/>
          </p:nvPr>
        </p:nvSpPr>
        <p:spPr>
          <a:xfrm>
            <a:off x="662880" y="1916832"/>
            <a:ext cx="8229600" cy="865187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b="1" u="sng" dirty="0" smtClean="0">
                <a:latin typeface="Tahoma" pitchFamily="34" charset="0"/>
                <a:cs typeface="Tahoma" pitchFamily="34" charset="0"/>
              </a:rPr>
              <a:t>Kluczowe zasoby: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dirty="0" smtClean="0">
                <a:latin typeface="Tahoma" pitchFamily="34" charset="0"/>
                <a:cs typeface="Tahoma" pitchFamily="34" charset="0"/>
              </a:rPr>
              <a:t>1. Dobre </a:t>
            </a:r>
            <a:r>
              <a:rPr lang="pl-PL" sz="2200" dirty="0">
                <a:latin typeface="Tahoma" pitchFamily="34" charset="0"/>
                <a:cs typeface="Tahoma" pitchFamily="34" charset="0"/>
              </a:rPr>
              <a:t>położenie miasta w układach sieci drogowej, kolejowej oraz osadniczej (silny ośrodek </a:t>
            </a:r>
            <a:r>
              <a:rPr lang="pl-PL" sz="2200" dirty="0" err="1">
                <a:latin typeface="Tahoma" pitchFamily="34" charset="0"/>
                <a:cs typeface="Tahoma" pitchFamily="34" charset="0"/>
              </a:rPr>
              <a:t>subregionalny</a:t>
            </a:r>
            <a:r>
              <a:rPr lang="pl-PL" sz="2200" dirty="0" smtClean="0">
                <a:latin typeface="Tahoma" pitchFamily="34" charset="0"/>
                <a:cs typeface="Tahoma" pitchFamily="34" charset="0"/>
              </a:rPr>
              <a:t>) </a:t>
            </a: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(12 pkt.)</a:t>
            </a:r>
            <a:endParaRPr lang="pl-PL" sz="2200" b="1" dirty="0"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dirty="0" smtClean="0">
                <a:latin typeface="Tahoma" pitchFamily="34" charset="0"/>
                <a:cs typeface="Tahoma" pitchFamily="34" charset="0"/>
              </a:rPr>
              <a:t>2. Atrakcyjne </a:t>
            </a:r>
            <a:r>
              <a:rPr lang="pl-PL" sz="2200" dirty="0">
                <a:latin typeface="Tahoma" pitchFamily="34" charset="0"/>
                <a:cs typeface="Tahoma" pitchFamily="34" charset="0"/>
              </a:rPr>
              <a:t>tereny inwestycyjne (przede wszystkim Tarnobrzeska SSE</a:t>
            </a:r>
            <a:r>
              <a:rPr lang="pl-PL" sz="2200" dirty="0" smtClean="0">
                <a:latin typeface="Tahoma" pitchFamily="34" charset="0"/>
                <a:cs typeface="Tahoma" pitchFamily="34" charset="0"/>
              </a:rPr>
              <a:t>) </a:t>
            </a: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(10 pkt.)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endParaRPr lang="pl-PL" sz="2200" b="1" dirty="0" smtClean="0"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endParaRPr lang="pl-PL" sz="22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Plus 3"/>
          <p:cNvSpPr/>
          <p:nvPr/>
        </p:nvSpPr>
        <p:spPr>
          <a:xfrm>
            <a:off x="6444208" y="4509120"/>
            <a:ext cx="1656184" cy="1656184"/>
          </a:xfrm>
          <a:prstGeom prst="mathPlus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44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2. Diagnoza i jej synteza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9" name="Symbol zastępczy zawartości 2"/>
          <p:cNvSpPr>
            <a:spLocks noGrp="1"/>
          </p:cNvSpPr>
          <p:nvPr>
            <p:ph idx="1"/>
          </p:nvPr>
        </p:nvSpPr>
        <p:spPr>
          <a:xfrm>
            <a:off x="662880" y="2852936"/>
            <a:ext cx="8229600" cy="865187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b="1" u="sng" dirty="0" smtClean="0">
                <a:latin typeface="Tahoma" pitchFamily="34" charset="0"/>
                <a:cs typeface="Tahoma" pitchFamily="34" charset="0"/>
              </a:rPr>
              <a:t>Kluczowa bariera: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dirty="0" smtClean="0">
                <a:latin typeface="Tahoma" pitchFamily="34" charset="0"/>
                <a:cs typeface="Tahoma" pitchFamily="34" charset="0"/>
              </a:rPr>
              <a:t>1</a:t>
            </a:r>
            <a:r>
              <a:rPr lang="pl-PL" sz="2200" dirty="0">
                <a:latin typeface="Tahoma" pitchFamily="34" charset="0"/>
                <a:cs typeface="Tahoma" pitchFamily="34" charset="0"/>
              </a:rPr>
              <a:t>. Stosunkowo trudna sytuacja finansowa </a:t>
            </a:r>
            <a:r>
              <a:rPr lang="pl-PL" sz="2200" dirty="0" smtClean="0">
                <a:latin typeface="Tahoma" pitchFamily="34" charset="0"/>
                <a:cs typeface="Tahoma" pitchFamily="34" charset="0"/>
              </a:rPr>
              <a:t>miasta </a:t>
            </a: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(20 pkt.)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endParaRPr lang="pl-PL" sz="22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Minus 3"/>
          <p:cNvSpPr/>
          <p:nvPr/>
        </p:nvSpPr>
        <p:spPr>
          <a:xfrm>
            <a:off x="6804248" y="4653136"/>
            <a:ext cx="1152128" cy="1152128"/>
          </a:xfrm>
          <a:prstGeom prst="mathMinus">
            <a:avLst/>
          </a:prstGeom>
          <a:solidFill>
            <a:srgbClr val="FF4343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540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2. Diagnoza i jej synteza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9" name="Symbol zastępczy zawartości 2"/>
          <p:cNvSpPr>
            <a:spLocks noGrp="1"/>
          </p:cNvSpPr>
          <p:nvPr>
            <p:ph idx="1"/>
          </p:nvPr>
        </p:nvSpPr>
        <p:spPr>
          <a:xfrm>
            <a:off x="662880" y="2204864"/>
            <a:ext cx="8229600" cy="865187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b="1" u="sng" dirty="0" smtClean="0">
                <a:latin typeface="Tahoma" pitchFamily="34" charset="0"/>
                <a:cs typeface="Tahoma" pitchFamily="34" charset="0"/>
              </a:rPr>
              <a:t>Kluczowe szanse: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dirty="0" smtClean="0">
                <a:latin typeface="Tahoma" pitchFamily="34" charset="0"/>
                <a:cs typeface="Tahoma" pitchFamily="34" charset="0"/>
              </a:rPr>
              <a:t>1. Dokończenie </a:t>
            </a:r>
            <a:r>
              <a:rPr lang="pl-PL" sz="2200" dirty="0">
                <a:latin typeface="Tahoma" pitchFamily="34" charset="0"/>
                <a:cs typeface="Tahoma" pitchFamily="34" charset="0"/>
              </a:rPr>
              <a:t>budowy autostrady A2 w układzie </a:t>
            </a:r>
            <a:r>
              <a:rPr lang="pl-PL" sz="2200" dirty="0" smtClean="0">
                <a:latin typeface="Tahoma" pitchFamily="34" charset="0"/>
                <a:cs typeface="Tahoma" pitchFamily="34" charset="0"/>
              </a:rPr>
              <a:t>wschód-zachód </a:t>
            </a: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(20 pkt.)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pl-PL" sz="2200" dirty="0">
                <a:latin typeface="Tahoma" pitchFamily="34" charset="0"/>
                <a:cs typeface="Tahoma" pitchFamily="34" charset="0"/>
              </a:rPr>
              <a:t>. Możliwość pozyskania znacznej puli środków zewnętrznych, głównie z funduszy </a:t>
            </a:r>
            <a:r>
              <a:rPr lang="pl-PL" sz="2200" dirty="0" smtClean="0">
                <a:latin typeface="Tahoma" pitchFamily="34" charset="0"/>
                <a:cs typeface="Tahoma" pitchFamily="34" charset="0"/>
              </a:rPr>
              <a:t>UE </a:t>
            </a: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(20 pkt.)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endParaRPr lang="pl-PL" sz="22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Plus 3"/>
          <p:cNvSpPr/>
          <p:nvPr/>
        </p:nvSpPr>
        <p:spPr>
          <a:xfrm>
            <a:off x="6444208" y="4509120"/>
            <a:ext cx="1656184" cy="1656184"/>
          </a:xfrm>
          <a:prstGeom prst="mathPlus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777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2. Diagnoza i jej synteza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9" name="Symbol zastępczy zawartości 2"/>
          <p:cNvSpPr>
            <a:spLocks noGrp="1"/>
          </p:cNvSpPr>
          <p:nvPr>
            <p:ph idx="1"/>
          </p:nvPr>
        </p:nvSpPr>
        <p:spPr>
          <a:xfrm>
            <a:off x="662880" y="2060848"/>
            <a:ext cx="8229600" cy="865187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b="1" u="sng" dirty="0" smtClean="0">
                <a:latin typeface="Tahoma" pitchFamily="34" charset="0"/>
                <a:cs typeface="Tahoma" pitchFamily="34" charset="0"/>
              </a:rPr>
              <a:t>Kluczowe zagrożenia: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dirty="0" smtClean="0">
                <a:latin typeface="Tahoma" pitchFamily="34" charset="0"/>
                <a:cs typeface="Tahoma" pitchFamily="34" charset="0"/>
              </a:rPr>
              <a:t>1</a:t>
            </a:r>
            <a:r>
              <a:rPr lang="pl-PL" sz="2200" dirty="0">
                <a:latin typeface="Tahoma" pitchFamily="34" charset="0"/>
                <a:cs typeface="Tahoma" pitchFamily="34" charset="0"/>
              </a:rPr>
              <a:t>. Coraz większe obciążenia zadaniowe samorządu lokalnego (edukacja, pomoc społeczna, odpady i in.) bez zagwarantowania środków finansowych na ich </a:t>
            </a:r>
            <a:r>
              <a:rPr lang="pl-PL" sz="2200" dirty="0" smtClean="0">
                <a:latin typeface="Tahoma" pitchFamily="34" charset="0"/>
                <a:cs typeface="Tahoma" pitchFamily="34" charset="0"/>
              </a:rPr>
              <a:t>realizację </a:t>
            </a: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(20 pkt.)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pl-PL" sz="2200" dirty="0">
                <a:latin typeface="Tahoma" pitchFamily="34" charset="0"/>
                <a:cs typeface="Tahoma" pitchFamily="34" charset="0"/>
              </a:rPr>
              <a:t>. Brak rozwiązań prawno-instytucjonalnych dla zarządzania miejskimi obszarami funkcjonalnymi w sferze usług i infrastruktury międzygminnej </a:t>
            </a: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(20 pkt.)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endParaRPr lang="pl-PL" sz="22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Minus 3"/>
          <p:cNvSpPr/>
          <p:nvPr/>
        </p:nvSpPr>
        <p:spPr>
          <a:xfrm>
            <a:off x="6804248" y="4653136"/>
            <a:ext cx="1152128" cy="1152128"/>
          </a:xfrm>
          <a:prstGeom prst="mathMinus">
            <a:avLst/>
          </a:prstGeom>
          <a:solidFill>
            <a:srgbClr val="FF4343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058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2. Diagnoza i jej synteza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ymbol zastępczy zawartości 2"/>
          <p:cNvSpPr>
            <a:spLocks noGrp="1"/>
          </p:cNvSpPr>
          <p:nvPr>
            <p:ph idx="1"/>
          </p:nvPr>
        </p:nvSpPr>
        <p:spPr>
          <a:xfrm>
            <a:off x="662880" y="1339677"/>
            <a:ext cx="8229600" cy="865187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Analiza SWOT/TOWS jako podstawa identyfikacji związków pomiędzy poszczególnymi czynnikami: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pl-PL" sz="2200" dirty="0">
                <a:latin typeface="Tahoma" pitchFamily="34" charset="0"/>
                <a:cs typeface="Tahoma" pitchFamily="34" charset="0"/>
              </a:rPr>
              <a:t>p</a:t>
            </a:r>
            <a:r>
              <a:rPr lang="pl-PL" sz="2200" dirty="0" smtClean="0">
                <a:latin typeface="Tahoma" pitchFamily="34" charset="0"/>
                <a:cs typeface="Tahoma" pitchFamily="34" charset="0"/>
              </a:rPr>
              <a:t>olega na określenie siły związku między poszczególnymi mocnymi i słabymi stronami, szansami i zagrożeniami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endParaRPr lang="pl-PL" sz="2200" dirty="0" smtClean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044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2. Diagnoza i jej synteza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ymbol zastępczy zawartości 2"/>
          <p:cNvSpPr>
            <a:spLocks noGrp="1"/>
          </p:cNvSpPr>
          <p:nvPr>
            <p:ph idx="1"/>
          </p:nvPr>
        </p:nvSpPr>
        <p:spPr>
          <a:xfrm>
            <a:off x="662880" y="1339677"/>
            <a:ext cx="8229600" cy="865187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Analiza SWOT/TOWS jako podstawa identyfikacji związków pomiędzy poszczególnymi czynnikami: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pl-PL" sz="2200" dirty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p</a:t>
            </a:r>
            <a:r>
              <a:rPr lang="pl-PL" sz="22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olega na określenie siły związku między poszczególnymi mocnymi i słabymi stronami, szansami i zagrożeniami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pl-PL" sz="2200" dirty="0">
                <a:latin typeface="Tahoma" pitchFamily="34" charset="0"/>
                <a:cs typeface="Tahoma" pitchFamily="34" charset="0"/>
              </a:rPr>
              <a:t>p</a:t>
            </a:r>
            <a:r>
              <a:rPr lang="pl-PL" sz="2200" dirty="0" smtClean="0">
                <a:latin typeface="Tahoma" pitchFamily="34" charset="0"/>
                <a:cs typeface="Tahoma" pitchFamily="34" charset="0"/>
              </a:rPr>
              <a:t>omaga w identyfikacji silnych powiązań, obszarów problemowych </a:t>
            </a:r>
            <a:r>
              <a:rPr lang="pl-PL" sz="2200" dirty="0">
                <a:latin typeface="Tahoma" pitchFamily="34" charset="0"/>
                <a:cs typeface="Tahoma" pitchFamily="34" charset="0"/>
              </a:rPr>
              <a:t>w obrębie których można rozpocząć tworzenie rozwiązań, strategii </a:t>
            </a:r>
            <a:r>
              <a:rPr lang="pl-PL" sz="2200" dirty="0" smtClean="0">
                <a:latin typeface="Tahoma" pitchFamily="34" charset="0"/>
                <a:cs typeface="Tahoma" pitchFamily="34" charset="0"/>
              </a:rPr>
              <a:t>cząstkowych</a:t>
            </a:r>
            <a:endParaRPr lang="pl-PL" sz="2200" dirty="0" smtClean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602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2. Diagnoza i jej synteza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ymbol zastępczy zawartości 2"/>
          <p:cNvSpPr>
            <a:spLocks noGrp="1"/>
          </p:cNvSpPr>
          <p:nvPr>
            <p:ph idx="1"/>
          </p:nvPr>
        </p:nvSpPr>
        <p:spPr>
          <a:xfrm>
            <a:off x="662880" y="1339677"/>
            <a:ext cx="8229600" cy="865187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Analiza SWOT/TOWS jako podstawa identyfikacji związków pomiędzy poszczególnymi czynnikami: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pl-PL" sz="2200" dirty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p</a:t>
            </a:r>
            <a:r>
              <a:rPr lang="pl-PL" sz="22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olega na określenie siły związku między poszczególnymi mocnymi i słabymi stronami, szansami i zagrożeniami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pl-PL" sz="2200" dirty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p</a:t>
            </a:r>
            <a:r>
              <a:rPr lang="pl-PL" sz="22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omaga w identyfikacji silnych powiązań, obszarów problemowych </a:t>
            </a:r>
            <a:r>
              <a:rPr lang="pl-PL" sz="2200" dirty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w obrębie których można rozpocząć tworzenie rozwiązań, strategii </a:t>
            </a:r>
            <a:r>
              <a:rPr lang="pl-PL" sz="22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cząstkowych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pl-PL" sz="2200" dirty="0">
                <a:latin typeface="Tahoma" pitchFamily="34" charset="0"/>
                <a:cs typeface="Tahoma" pitchFamily="34" charset="0"/>
              </a:rPr>
              <a:t>analizie poddano 616 relacji między parami czynników (8 macierzy relacji czynników wewnętrznych i zewnętrznych</a:t>
            </a:r>
            <a:r>
              <a:rPr lang="pl-PL" sz="2200" dirty="0" smtClean="0">
                <a:latin typeface="Tahoma" pitchFamily="34" charset="0"/>
                <a:cs typeface="Tahoma" pitchFamily="34" charset="0"/>
              </a:rPr>
              <a:t>)</a:t>
            </a:r>
            <a:endParaRPr lang="pl-PL" sz="22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083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2. Diagnoza i jej synteza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ymbol zastępczy zawartości 2"/>
          <p:cNvSpPr>
            <a:spLocks noGrp="1"/>
          </p:cNvSpPr>
          <p:nvPr>
            <p:ph idx="1"/>
          </p:nvPr>
        </p:nvSpPr>
        <p:spPr>
          <a:xfrm>
            <a:off x="662880" y="1339677"/>
            <a:ext cx="8229600" cy="865187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Analiza SWOT/TOWS jako podstawa identyfikacji związków pomiędzy poszczególnymi czynnikami: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pl-PL" sz="2200" dirty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p</a:t>
            </a:r>
            <a:r>
              <a:rPr lang="pl-PL" sz="22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olega na określenie siły związku między poszczególnymi mocnymi i słabymi stronami, szansami i zagrożeniami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pl-PL" sz="2200" dirty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p</a:t>
            </a:r>
            <a:r>
              <a:rPr lang="pl-PL" sz="22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omaga w identyfikacji silnych powiązań, obszarów problemowych </a:t>
            </a:r>
            <a:r>
              <a:rPr lang="pl-PL" sz="2200" dirty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w obrębie których można rozpocząć tworzenie rozwiązań, strategii </a:t>
            </a:r>
            <a:r>
              <a:rPr lang="pl-PL" sz="22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cząstkowych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pl-PL" sz="2200" dirty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analizie poddano 616 relacji między parami czynników (8 macierzy relacji czynników wewnętrznych i zewnętrznych)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pl-PL" sz="2200" dirty="0">
                <a:latin typeface="Tahoma" pitchFamily="34" charset="0"/>
                <a:cs typeface="Tahoma" pitchFamily="34" charset="0"/>
              </a:rPr>
              <a:t>określano siłę związku w skali trzystopniowej: 0 – brak związku, 1 – słaby związek, 2 – silny związek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endParaRPr lang="pl-PL" sz="2200" dirty="0" smtClean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062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2. Diagnoza i jej synteza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5529841"/>
              </p:ext>
            </p:extLst>
          </p:nvPr>
        </p:nvGraphicFramePr>
        <p:xfrm>
          <a:off x="1043608" y="2852936"/>
          <a:ext cx="7128793" cy="33123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5715"/>
                <a:gridCol w="2376539"/>
                <a:gridCol w="2376539"/>
              </a:tblGrid>
              <a:tr h="11041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 </a:t>
                      </a:r>
                      <a:endParaRPr lang="pl-PL" sz="28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Szanse</a:t>
                      </a:r>
                      <a:endParaRPr lang="pl-PL" sz="28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Zagrożenia</a:t>
                      </a:r>
                      <a:endParaRPr lang="pl-PL" sz="28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1041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400">
                          <a:effectLst/>
                        </a:rPr>
                        <a:t>Mocne strony</a:t>
                      </a:r>
                      <a:endParaRPr lang="pl-PL" sz="28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effectLst/>
                        </a:rPr>
                        <a:t>15,8 </a:t>
                      </a:r>
                      <a:r>
                        <a:rPr lang="pl-PL" sz="2400" dirty="0">
                          <a:effectLst/>
                        </a:rPr>
                        <a:t>+ </a:t>
                      </a:r>
                      <a:r>
                        <a:rPr lang="pl-PL" sz="2400" dirty="0" smtClean="0">
                          <a:effectLst/>
                        </a:rPr>
                        <a:t>10,4 </a:t>
                      </a:r>
                      <a:r>
                        <a:rPr lang="pl-PL" sz="2400" dirty="0">
                          <a:effectLst/>
                        </a:rPr>
                        <a:t>= </a:t>
                      </a:r>
                      <a:r>
                        <a:rPr lang="pl-PL" sz="2400" b="1" dirty="0" smtClean="0">
                          <a:effectLst/>
                        </a:rPr>
                        <a:t>26,2</a:t>
                      </a:r>
                      <a:endParaRPr lang="pl-PL" sz="28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effectLst/>
                        </a:rPr>
                        <a:t>9,1 </a:t>
                      </a:r>
                      <a:r>
                        <a:rPr lang="pl-PL" sz="2400" dirty="0">
                          <a:effectLst/>
                        </a:rPr>
                        <a:t>+ </a:t>
                      </a:r>
                      <a:r>
                        <a:rPr lang="pl-PL" sz="2400" dirty="0" smtClean="0">
                          <a:effectLst/>
                        </a:rPr>
                        <a:t>7,1 </a:t>
                      </a:r>
                      <a:r>
                        <a:rPr lang="pl-PL" sz="2400" dirty="0">
                          <a:effectLst/>
                        </a:rPr>
                        <a:t>= </a:t>
                      </a:r>
                      <a:r>
                        <a:rPr lang="pl-PL" sz="2400" b="1" dirty="0" smtClean="0">
                          <a:effectLst/>
                        </a:rPr>
                        <a:t>16,2</a:t>
                      </a:r>
                      <a:endParaRPr lang="pl-PL" sz="28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1041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400">
                          <a:effectLst/>
                        </a:rPr>
                        <a:t>Słabe strony</a:t>
                      </a:r>
                      <a:endParaRPr lang="pl-PL" sz="28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effectLst/>
                        </a:rPr>
                        <a:t>8,5 </a:t>
                      </a:r>
                      <a:r>
                        <a:rPr lang="pl-PL" sz="2400" dirty="0">
                          <a:effectLst/>
                        </a:rPr>
                        <a:t>+ </a:t>
                      </a:r>
                      <a:r>
                        <a:rPr lang="pl-PL" sz="2400" dirty="0" smtClean="0">
                          <a:effectLst/>
                        </a:rPr>
                        <a:t>2,1 </a:t>
                      </a:r>
                      <a:r>
                        <a:rPr lang="pl-PL" sz="2400" dirty="0">
                          <a:effectLst/>
                        </a:rPr>
                        <a:t>= </a:t>
                      </a:r>
                      <a:r>
                        <a:rPr lang="pl-PL" sz="2400" b="1" dirty="0" smtClean="0">
                          <a:effectLst/>
                        </a:rPr>
                        <a:t>10,6</a:t>
                      </a:r>
                      <a:endParaRPr lang="pl-PL" sz="28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effectLst/>
                        </a:rPr>
                        <a:t>4 </a:t>
                      </a:r>
                      <a:r>
                        <a:rPr lang="pl-PL" sz="2400" dirty="0">
                          <a:effectLst/>
                        </a:rPr>
                        <a:t>+ </a:t>
                      </a:r>
                      <a:r>
                        <a:rPr lang="pl-PL" sz="2400" dirty="0" smtClean="0">
                          <a:effectLst/>
                        </a:rPr>
                        <a:t>4,7 </a:t>
                      </a:r>
                      <a:r>
                        <a:rPr lang="pl-PL" sz="2400" dirty="0">
                          <a:effectLst/>
                        </a:rPr>
                        <a:t>= </a:t>
                      </a:r>
                      <a:r>
                        <a:rPr lang="pl-PL" sz="2400" b="1" dirty="0" smtClean="0">
                          <a:effectLst/>
                        </a:rPr>
                        <a:t>8,7</a:t>
                      </a:r>
                      <a:endParaRPr lang="pl-PL" sz="28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555701"/>
            <a:ext cx="8435280" cy="865187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Określanie siły związku – identyfikacja najsilniej powiązanych czynników</a:t>
            </a:r>
          </a:p>
        </p:txBody>
      </p:sp>
    </p:spTree>
    <p:extLst>
      <p:ext uri="{BB962C8B-B14F-4D97-AF65-F5344CB8AC3E}">
        <p14:creationId xmlns:p14="http://schemas.microsoft.com/office/powerpoint/2010/main" val="3870753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2. Diagnoza i jej synteza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/>
          </p:nvPr>
        </p:nvGraphicFramePr>
        <p:xfrm>
          <a:off x="1043608" y="2852936"/>
          <a:ext cx="7128793" cy="33123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5715"/>
                <a:gridCol w="2376539"/>
                <a:gridCol w="2376539"/>
              </a:tblGrid>
              <a:tr h="11041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 </a:t>
                      </a:r>
                      <a:endParaRPr lang="pl-PL" sz="28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Szanse</a:t>
                      </a:r>
                      <a:endParaRPr lang="pl-PL" sz="28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Zagrożenia</a:t>
                      </a:r>
                      <a:endParaRPr lang="pl-PL" sz="28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1041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400">
                          <a:effectLst/>
                        </a:rPr>
                        <a:t>Mocne strony</a:t>
                      </a:r>
                      <a:endParaRPr lang="pl-PL" sz="28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effectLst/>
                        </a:rPr>
                        <a:t>15,8 </a:t>
                      </a:r>
                      <a:r>
                        <a:rPr lang="pl-PL" sz="2400" dirty="0">
                          <a:effectLst/>
                        </a:rPr>
                        <a:t>+ </a:t>
                      </a:r>
                      <a:r>
                        <a:rPr lang="pl-PL" sz="2400" dirty="0" smtClean="0">
                          <a:effectLst/>
                        </a:rPr>
                        <a:t>10,4 </a:t>
                      </a:r>
                      <a:r>
                        <a:rPr lang="pl-PL" sz="2400" dirty="0">
                          <a:effectLst/>
                        </a:rPr>
                        <a:t>= </a:t>
                      </a:r>
                      <a:r>
                        <a:rPr lang="pl-PL" sz="2400" b="1" dirty="0" smtClean="0">
                          <a:effectLst/>
                        </a:rPr>
                        <a:t>26,2</a:t>
                      </a:r>
                      <a:endParaRPr lang="pl-PL" sz="28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effectLst/>
                        </a:rPr>
                        <a:t>9,1 </a:t>
                      </a:r>
                      <a:r>
                        <a:rPr lang="pl-PL" sz="2400" dirty="0">
                          <a:effectLst/>
                        </a:rPr>
                        <a:t>+ </a:t>
                      </a:r>
                      <a:r>
                        <a:rPr lang="pl-PL" sz="2400" dirty="0" smtClean="0">
                          <a:effectLst/>
                        </a:rPr>
                        <a:t>7,1 </a:t>
                      </a:r>
                      <a:r>
                        <a:rPr lang="pl-PL" sz="2400" dirty="0">
                          <a:effectLst/>
                        </a:rPr>
                        <a:t>= </a:t>
                      </a:r>
                      <a:r>
                        <a:rPr lang="pl-PL" sz="2400" b="1" dirty="0" smtClean="0">
                          <a:effectLst/>
                        </a:rPr>
                        <a:t>16,2</a:t>
                      </a:r>
                      <a:endParaRPr lang="pl-PL" sz="28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1041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400">
                          <a:effectLst/>
                        </a:rPr>
                        <a:t>Słabe strony</a:t>
                      </a:r>
                      <a:endParaRPr lang="pl-PL" sz="28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effectLst/>
                        </a:rPr>
                        <a:t>8,5 </a:t>
                      </a:r>
                      <a:r>
                        <a:rPr lang="pl-PL" sz="2400" dirty="0">
                          <a:effectLst/>
                        </a:rPr>
                        <a:t>+ </a:t>
                      </a:r>
                      <a:r>
                        <a:rPr lang="pl-PL" sz="2400" dirty="0" smtClean="0">
                          <a:effectLst/>
                        </a:rPr>
                        <a:t>2,1 </a:t>
                      </a:r>
                      <a:r>
                        <a:rPr lang="pl-PL" sz="2400" dirty="0">
                          <a:effectLst/>
                        </a:rPr>
                        <a:t>= </a:t>
                      </a:r>
                      <a:r>
                        <a:rPr lang="pl-PL" sz="2400" b="1" dirty="0" smtClean="0">
                          <a:effectLst/>
                        </a:rPr>
                        <a:t>10,6</a:t>
                      </a:r>
                      <a:endParaRPr lang="pl-PL" sz="28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effectLst/>
                        </a:rPr>
                        <a:t>4 </a:t>
                      </a:r>
                      <a:r>
                        <a:rPr lang="pl-PL" sz="2400" dirty="0">
                          <a:effectLst/>
                        </a:rPr>
                        <a:t>+ </a:t>
                      </a:r>
                      <a:r>
                        <a:rPr lang="pl-PL" sz="2400" dirty="0" smtClean="0">
                          <a:effectLst/>
                        </a:rPr>
                        <a:t>4,7 </a:t>
                      </a:r>
                      <a:r>
                        <a:rPr lang="pl-PL" sz="2400" dirty="0">
                          <a:effectLst/>
                        </a:rPr>
                        <a:t>= </a:t>
                      </a:r>
                      <a:r>
                        <a:rPr lang="pl-PL" sz="2400" b="1" dirty="0" smtClean="0">
                          <a:effectLst/>
                        </a:rPr>
                        <a:t>8,7</a:t>
                      </a:r>
                      <a:endParaRPr lang="pl-PL" sz="28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Elipsa 2"/>
          <p:cNvSpPr/>
          <p:nvPr/>
        </p:nvSpPr>
        <p:spPr>
          <a:xfrm>
            <a:off x="3347864" y="4077072"/>
            <a:ext cx="2520280" cy="936104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555701"/>
            <a:ext cx="8435280" cy="865187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Określanie siły związku – identyfikacja najsilniej powiązanych czynników</a:t>
            </a:r>
          </a:p>
        </p:txBody>
      </p:sp>
    </p:spTree>
    <p:extLst>
      <p:ext uri="{BB962C8B-B14F-4D97-AF65-F5344CB8AC3E}">
        <p14:creationId xmlns:p14="http://schemas.microsoft.com/office/powerpoint/2010/main" val="156374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1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. Wstęp</a:t>
            </a:r>
          </a:p>
        </p:txBody>
      </p:sp>
      <p:sp>
        <p:nvSpPr>
          <p:cNvPr id="20482" name="Symbol zastępczy zawartości 2"/>
          <p:cNvSpPr>
            <a:spLocks noGrp="1"/>
          </p:cNvSpPr>
          <p:nvPr>
            <p:ph idx="1"/>
          </p:nvPr>
        </p:nvSpPr>
        <p:spPr>
          <a:xfrm>
            <a:off x="662880" y="1843733"/>
            <a:ext cx="8229600" cy="865187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Strategia rozwoju zarysowuje drogę </a:t>
            </a:r>
            <a:r>
              <a:rPr lang="pl-PL" sz="2000" dirty="0">
                <a:latin typeface="Tahoma" pitchFamily="34" charset="0"/>
                <a:cs typeface="Tahoma" pitchFamily="34" charset="0"/>
              </a:rPr>
              <a:t>przejścia od stanu istniejącego do stanu docelowego z wyborem określonych priorytetów i własnym, kreatywnym </a:t>
            </a:r>
            <a:r>
              <a:rPr lang="pl-PL" sz="2000" dirty="0" smtClean="0">
                <a:latin typeface="Tahoma" pitchFamily="34" charset="0"/>
                <a:cs typeface="Tahoma" pitchFamily="34" charset="0"/>
              </a:rPr>
              <a:t>udziałem. 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516353982"/>
              </p:ext>
            </p:extLst>
          </p:nvPr>
        </p:nvGraphicFramePr>
        <p:xfrm>
          <a:off x="765720" y="3068960"/>
          <a:ext cx="8023920" cy="32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1309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2. Diagnoza i jej synteza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5720627"/>
              </p:ext>
            </p:extLst>
          </p:nvPr>
        </p:nvGraphicFramePr>
        <p:xfrm>
          <a:off x="1043608" y="2780928"/>
          <a:ext cx="7128793" cy="33123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5715"/>
                <a:gridCol w="2376539"/>
                <a:gridCol w="2376539"/>
              </a:tblGrid>
              <a:tr h="11041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 </a:t>
                      </a:r>
                      <a:endParaRPr lang="pl-PL" sz="28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Szanse</a:t>
                      </a:r>
                      <a:endParaRPr lang="pl-PL" sz="28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400">
                          <a:effectLst/>
                        </a:rPr>
                        <a:t>Zagrożenia</a:t>
                      </a:r>
                      <a:endParaRPr lang="pl-PL" sz="28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1041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400">
                          <a:effectLst/>
                        </a:rPr>
                        <a:t>Mocne strony</a:t>
                      </a:r>
                      <a:endParaRPr lang="pl-PL" sz="28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effectLst/>
                        </a:rPr>
                        <a:t>Strategia</a:t>
                      </a:r>
                      <a:r>
                        <a:rPr lang="pl-PL" sz="2400" baseline="0" dirty="0" smtClean="0">
                          <a:effectLst/>
                        </a:rPr>
                        <a:t> ofensywna</a:t>
                      </a:r>
                      <a:endParaRPr lang="pl-PL" sz="28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2400" b="0" dirty="0" smtClean="0">
                          <a:effectLst/>
                          <a:latin typeface="+mn-lt"/>
                        </a:rPr>
                        <a:t>Strategia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2400" b="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konserwatywna</a:t>
                      </a:r>
                      <a:endParaRPr lang="pl-PL" sz="2400" b="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1041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400">
                          <a:effectLst/>
                        </a:rPr>
                        <a:t>Słabe strony</a:t>
                      </a:r>
                      <a:endParaRPr lang="pl-PL" sz="28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2400" b="0" dirty="0" smtClean="0">
                          <a:effectLst/>
                          <a:latin typeface="+mn-lt"/>
                        </a:rPr>
                        <a:t>Strategia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2400" b="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konkurencyjna</a:t>
                      </a:r>
                      <a:endParaRPr lang="pl-PL" sz="2800" b="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effectLst/>
                        </a:rPr>
                        <a:t>Strategia defensywna</a:t>
                      </a:r>
                      <a:endParaRPr lang="pl-PL" sz="28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Elipsa 2"/>
          <p:cNvSpPr/>
          <p:nvPr/>
        </p:nvSpPr>
        <p:spPr>
          <a:xfrm>
            <a:off x="3347864" y="4005064"/>
            <a:ext cx="2520280" cy="936104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628800"/>
            <a:ext cx="8435280" cy="865187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Określanie siły związku – identyfikacja najsilniej powiązanych czynników</a:t>
            </a:r>
          </a:p>
        </p:txBody>
      </p:sp>
    </p:spTree>
    <p:extLst>
      <p:ext uri="{BB962C8B-B14F-4D97-AF65-F5344CB8AC3E}">
        <p14:creationId xmlns:p14="http://schemas.microsoft.com/office/powerpoint/2010/main" val="266514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2. Diagnoza i jej synteza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Symbol zastępczy zawartości 2"/>
          <p:cNvSpPr>
            <a:spLocks noGrp="1"/>
          </p:cNvSpPr>
          <p:nvPr>
            <p:ph idx="1"/>
          </p:nvPr>
        </p:nvSpPr>
        <p:spPr>
          <a:xfrm>
            <a:off x="313184" y="1555701"/>
            <a:ext cx="8435280" cy="865187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Najważniejsze ustalenia analizy SWOT/TOWS</a:t>
            </a: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60737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2. Diagnoza i jej synteza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Symbol zastępczy zawartości 2"/>
          <p:cNvSpPr>
            <a:spLocks noGrp="1"/>
          </p:cNvSpPr>
          <p:nvPr>
            <p:ph idx="1"/>
          </p:nvPr>
        </p:nvSpPr>
        <p:spPr>
          <a:xfrm>
            <a:off x="313184" y="1555701"/>
            <a:ext cx="8435280" cy="865187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Najważniejsze ustalenia analizy SWOT/TOWS: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Sugeruje </a:t>
            </a:r>
            <a:r>
              <a:rPr lang="pl-PL" sz="2000" dirty="0">
                <a:latin typeface="Tahoma" pitchFamily="34" charset="0"/>
                <a:cs typeface="Tahoma" pitchFamily="34" charset="0"/>
              </a:rPr>
              <a:t>się, by w formułowaniu celów i działań stosować głównie </a:t>
            </a:r>
            <a:r>
              <a:rPr lang="pl-PL" sz="2000" dirty="0" smtClean="0">
                <a:latin typeface="Tahoma" pitchFamily="34" charset="0"/>
                <a:cs typeface="Tahoma" pitchFamily="34" charset="0"/>
              </a:rPr>
              <a:t>strategię ofensywną (synergia mocnych stron i szans</a:t>
            </a:r>
            <a:r>
              <a:rPr lang="pl-PL" sz="2000" dirty="0" smtClean="0">
                <a:latin typeface="Tahoma" pitchFamily="34" charset="0"/>
                <a:cs typeface="Tahoma" pitchFamily="34" charset="0"/>
              </a:rPr>
              <a:t>)</a:t>
            </a:r>
            <a:endParaRPr lang="pl-PL" sz="2000" dirty="0" smtClean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61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2. Diagnoza i jej synteza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Symbol zastępczy zawartości 2"/>
          <p:cNvSpPr>
            <a:spLocks noGrp="1"/>
          </p:cNvSpPr>
          <p:nvPr>
            <p:ph idx="1"/>
          </p:nvPr>
        </p:nvSpPr>
        <p:spPr>
          <a:xfrm>
            <a:off x="313184" y="1555701"/>
            <a:ext cx="8435280" cy="865187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Najważniejsze ustalenia analizy SWOT/TOWS: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Sugeruje </a:t>
            </a:r>
            <a:r>
              <a:rPr lang="pl-PL" sz="2000" dirty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się, by w formułowaniu celów i działań stosować głównie </a:t>
            </a:r>
            <a:r>
              <a:rPr lang="pl-PL" sz="20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strategię ofensywną (synergia mocnych stron i szans)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>
                <a:latin typeface="Tahoma" pitchFamily="34" charset="0"/>
                <a:cs typeface="Tahoma" pitchFamily="34" charset="0"/>
              </a:rPr>
              <a:t>Bardzo istotną grupę mocnych stron, które należy wzmacniać i </a:t>
            </a:r>
            <a:r>
              <a:rPr lang="pl-PL" sz="2000" dirty="0" smtClean="0">
                <a:latin typeface="Tahoma" pitchFamily="34" charset="0"/>
                <a:cs typeface="Tahoma" pitchFamily="34" charset="0"/>
              </a:rPr>
              <a:t>wykorzystywać stanowią </a:t>
            </a:r>
            <a:r>
              <a:rPr lang="pl-PL" sz="2000" dirty="0">
                <a:latin typeface="Tahoma" pitchFamily="34" charset="0"/>
                <a:cs typeface="Tahoma" pitchFamily="34" charset="0"/>
              </a:rPr>
              <a:t>potencjały rozwoju </a:t>
            </a:r>
            <a:r>
              <a:rPr lang="pl-PL" sz="2000" dirty="0" smtClean="0">
                <a:latin typeface="Tahoma" pitchFamily="34" charset="0"/>
                <a:cs typeface="Tahoma" pitchFamily="34" charset="0"/>
              </a:rPr>
              <a:t>gospodarki (m.in. atrakcyjne tereny inwestycyjne wzmacniane szansami zlokalizowanymi w otoczeniu, np. autostrada A2</a:t>
            </a:r>
            <a:r>
              <a:rPr lang="pl-PL" sz="2000" dirty="0" smtClean="0">
                <a:latin typeface="Tahoma" pitchFamily="34" charset="0"/>
                <a:cs typeface="Tahoma" pitchFamily="34" charset="0"/>
              </a:rPr>
              <a:t>)</a:t>
            </a:r>
            <a:endParaRPr lang="pl-PL" sz="2000" dirty="0" smtClean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95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2. Diagnoza i jej synteza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Symbol zastępczy zawartości 2"/>
          <p:cNvSpPr>
            <a:spLocks noGrp="1"/>
          </p:cNvSpPr>
          <p:nvPr>
            <p:ph idx="1"/>
          </p:nvPr>
        </p:nvSpPr>
        <p:spPr>
          <a:xfrm>
            <a:off x="313184" y="1555701"/>
            <a:ext cx="8435280" cy="865187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Najważniejsze ustalenia analizy SWOT/TOWS: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Sugeruje </a:t>
            </a:r>
            <a:r>
              <a:rPr lang="pl-PL" sz="2000" dirty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się, by w formułowaniu celów i działań stosować głównie </a:t>
            </a:r>
            <a:r>
              <a:rPr lang="pl-PL" sz="20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strategię ofensywną (synergia mocnych stron i szans)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Bardzo istotną grupę mocnych stron, które należy wzmacniać i </a:t>
            </a:r>
            <a:r>
              <a:rPr lang="pl-PL" sz="20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wykorzystywać stanowią </a:t>
            </a:r>
            <a:r>
              <a:rPr lang="pl-PL" sz="2000" dirty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potencjały rozwoju </a:t>
            </a:r>
            <a:r>
              <a:rPr lang="pl-PL" sz="20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gospodarki (m.in. atrakcyjne tereny inwestycyjne wzmacniane szansami zlokalizowanymi w otoczeniu, np. autostrada A2)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Należy wzmacniać </a:t>
            </a:r>
            <a:r>
              <a:rPr lang="pl-PL" sz="2000" dirty="0" err="1" smtClean="0">
                <a:latin typeface="Tahoma" pitchFamily="34" charset="0"/>
                <a:cs typeface="Tahoma" pitchFamily="34" charset="0"/>
              </a:rPr>
              <a:t>subregionalną</a:t>
            </a:r>
            <a:r>
              <a:rPr lang="pl-PL" sz="2000" dirty="0" smtClean="0">
                <a:latin typeface="Tahoma" pitchFamily="34" charset="0"/>
                <a:cs typeface="Tahoma" pitchFamily="34" charset="0"/>
              </a:rPr>
              <a:t> rolę </a:t>
            </a:r>
            <a:r>
              <a:rPr lang="pl-PL" sz="2000" dirty="0">
                <a:latin typeface="Tahoma" pitchFamily="34" charset="0"/>
                <a:cs typeface="Tahoma" pitchFamily="34" charset="0"/>
              </a:rPr>
              <a:t>Siedlec jako ośrodka </a:t>
            </a:r>
            <a:r>
              <a:rPr lang="pl-PL" sz="2000" dirty="0" smtClean="0">
                <a:latin typeface="Tahoma" pitchFamily="34" charset="0"/>
                <a:cs typeface="Tahoma" pitchFamily="34" charset="0"/>
              </a:rPr>
              <a:t>przyciągającego </a:t>
            </a:r>
            <a:r>
              <a:rPr lang="pl-PL" sz="2000" dirty="0">
                <a:latin typeface="Tahoma" pitchFamily="34" charset="0"/>
                <a:cs typeface="Tahoma" pitchFamily="34" charset="0"/>
              </a:rPr>
              <a:t>mieszkańców i obsługującego mieszkańców obszaru </a:t>
            </a:r>
            <a:r>
              <a:rPr lang="pl-PL" sz="2000" dirty="0" smtClean="0">
                <a:latin typeface="Tahoma" pitchFamily="34" charset="0"/>
                <a:cs typeface="Tahoma" pitchFamily="34" charset="0"/>
              </a:rPr>
              <a:t>funkcjonalnego (możliwości zwiększenia dochodów i ograniczania </a:t>
            </a:r>
            <a:r>
              <a:rPr lang="pl-PL" sz="2000" dirty="0" smtClean="0">
                <a:latin typeface="Tahoma" pitchFamily="34" charset="0"/>
                <a:cs typeface="Tahoma" pitchFamily="34" charset="0"/>
              </a:rPr>
              <a:t>kosztów</a:t>
            </a:r>
            <a:r>
              <a:rPr lang="pl-PL" sz="2000" dirty="0">
                <a:latin typeface="Tahoma" pitchFamily="34" charset="0"/>
                <a:cs typeface="Tahoma" pitchFamily="34" charset="0"/>
              </a:rPr>
              <a:t>)</a:t>
            </a:r>
            <a:endParaRPr lang="pl-PL" sz="2000" dirty="0" smtClean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43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2. Diagnoza i jej synteza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Symbol zastępczy zawartości 2"/>
          <p:cNvSpPr>
            <a:spLocks noGrp="1"/>
          </p:cNvSpPr>
          <p:nvPr>
            <p:ph idx="1"/>
          </p:nvPr>
        </p:nvSpPr>
        <p:spPr>
          <a:xfrm>
            <a:off x="313184" y="1555701"/>
            <a:ext cx="8435280" cy="865187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Najważniejsze ustalenia analizy SWOT/TOWS: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Sugeruje </a:t>
            </a:r>
            <a:r>
              <a:rPr lang="pl-PL" sz="2000" dirty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się, by w formułowaniu celów i działań stosować głównie </a:t>
            </a:r>
            <a:r>
              <a:rPr lang="pl-PL" sz="20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strategię ofensywną (synergia mocnych stron i szans)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Bardzo istotną grupę mocnych stron, które należy wzmacniać i </a:t>
            </a:r>
            <a:r>
              <a:rPr lang="pl-PL" sz="20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wykorzystywać stanowią </a:t>
            </a:r>
            <a:r>
              <a:rPr lang="pl-PL" sz="2000" dirty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potencjały rozwoju </a:t>
            </a:r>
            <a:r>
              <a:rPr lang="pl-PL" sz="20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gospodarki (m.in. atrakcyjne tereny inwestycyjne wzmacniane szansami zlokalizowanymi w otoczeniu, np. autostrada A2)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Należy wzmacniać </a:t>
            </a:r>
            <a:r>
              <a:rPr lang="pl-PL" sz="2000" dirty="0" err="1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subregionalną</a:t>
            </a:r>
            <a:r>
              <a:rPr lang="pl-PL" sz="20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rolę </a:t>
            </a:r>
            <a:r>
              <a:rPr lang="pl-PL" sz="2000" dirty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Siedlec jako ośrodka </a:t>
            </a:r>
            <a:r>
              <a:rPr lang="pl-PL" sz="20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przyciągającego </a:t>
            </a:r>
            <a:r>
              <a:rPr lang="pl-PL" sz="2000" dirty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mieszkańców i obsługującego mieszkańców obszaru </a:t>
            </a:r>
            <a:r>
              <a:rPr lang="pl-PL" sz="20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funkcjonalnego (możliwości zwiększenia dochodów i ograniczania kosztów)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W planowanych celach i działaniach należy zwrócić szczególną uwagę na sytuację finansową miasta</a:t>
            </a:r>
          </a:p>
        </p:txBody>
      </p:sp>
    </p:spTree>
    <p:extLst>
      <p:ext uri="{BB962C8B-B14F-4D97-AF65-F5344CB8AC3E}">
        <p14:creationId xmlns:p14="http://schemas.microsoft.com/office/powerpoint/2010/main" val="2757221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323528" y="1340768"/>
          <a:ext cx="8568952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 smtClean="0">
                <a:latin typeface="Tahoma" pitchFamily="34" charset="0"/>
                <a:cs typeface="Tahoma" pitchFamily="34" charset="0"/>
              </a:rPr>
              <a:t>3. Cele i działania</a:t>
            </a:r>
          </a:p>
        </p:txBody>
      </p:sp>
    </p:spTree>
    <p:extLst>
      <p:ext uri="{BB962C8B-B14F-4D97-AF65-F5344CB8AC3E}">
        <p14:creationId xmlns:p14="http://schemas.microsoft.com/office/powerpoint/2010/main" val="334289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651745348"/>
              </p:ext>
            </p:extLst>
          </p:nvPr>
        </p:nvGraphicFramePr>
        <p:xfrm>
          <a:off x="156523" y="1412875"/>
          <a:ext cx="7056784" cy="3528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3. Cele i działania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7730375" y="1828023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WIZJA</a:t>
            </a:r>
            <a:endParaRPr lang="pl-PL" b="1" dirty="0"/>
          </a:p>
        </p:txBody>
      </p:sp>
      <p:sp>
        <p:nvSpPr>
          <p:cNvPr id="5" name="pole tekstowe 4"/>
          <p:cNvSpPr txBox="1"/>
          <p:nvPr/>
        </p:nvSpPr>
        <p:spPr>
          <a:xfrm>
            <a:off x="7221866" y="3498124"/>
            <a:ext cx="19500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b="1" dirty="0" smtClean="0"/>
              <a:t>CELE</a:t>
            </a:r>
          </a:p>
          <a:p>
            <a:pPr algn="ctr"/>
            <a:r>
              <a:rPr lang="pl-PL" b="1" dirty="0" smtClean="0"/>
              <a:t>STRATEGICZNE</a:t>
            </a:r>
            <a:endParaRPr lang="pl-PL" b="1" dirty="0"/>
          </a:p>
        </p:txBody>
      </p:sp>
      <p:sp>
        <p:nvSpPr>
          <p:cNvPr id="8" name="pole tekstowe 7"/>
          <p:cNvSpPr txBox="1"/>
          <p:nvPr/>
        </p:nvSpPr>
        <p:spPr>
          <a:xfrm>
            <a:off x="7200482" y="5373216"/>
            <a:ext cx="19928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b="1" dirty="0" smtClean="0"/>
              <a:t>CEL</a:t>
            </a:r>
          </a:p>
          <a:p>
            <a:pPr algn="ctr"/>
            <a:r>
              <a:rPr lang="pl-PL" b="1" dirty="0" smtClean="0"/>
              <a:t>PRZEKROJOWY</a:t>
            </a:r>
            <a:endParaRPr lang="pl-PL" b="1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297412889"/>
              </p:ext>
            </p:extLst>
          </p:nvPr>
        </p:nvGraphicFramePr>
        <p:xfrm>
          <a:off x="107504" y="5229200"/>
          <a:ext cx="7056784" cy="14387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Strzałka w górę 3"/>
          <p:cNvSpPr/>
          <p:nvPr/>
        </p:nvSpPr>
        <p:spPr>
          <a:xfrm>
            <a:off x="467544" y="5013176"/>
            <a:ext cx="720080" cy="14401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Strzałka w górę 9"/>
          <p:cNvSpPr/>
          <p:nvPr/>
        </p:nvSpPr>
        <p:spPr>
          <a:xfrm>
            <a:off x="1907704" y="5013176"/>
            <a:ext cx="720080" cy="14401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trzałka w górę 10"/>
          <p:cNvSpPr/>
          <p:nvPr/>
        </p:nvSpPr>
        <p:spPr>
          <a:xfrm>
            <a:off x="3347864" y="5015056"/>
            <a:ext cx="720080" cy="14401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Strzałka w górę 11"/>
          <p:cNvSpPr/>
          <p:nvPr/>
        </p:nvSpPr>
        <p:spPr>
          <a:xfrm>
            <a:off x="4721547" y="5013176"/>
            <a:ext cx="720080" cy="14401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Strzałka w górę 12"/>
          <p:cNvSpPr/>
          <p:nvPr/>
        </p:nvSpPr>
        <p:spPr>
          <a:xfrm>
            <a:off x="6228184" y="5013176"/>
            <a:ext cx="720080" cy="14401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Strzałka w górę 13"/>
          <p:cNvSpPr/>
          <p:nvPr/>
        </p:nvSpPr>
        <p:spPr>
          <a:xfrm>
            <a:off x="437456" y="2635032"/>
            <a:ext cx="720080" cy="184368"/>
          </a:xfrm>
          <a:prstGeom prst="upArrow">
            <a:avLst/>
          </a:prstGeom>
          <a:solidFill>
            <a:srgbClr val="FFC000"/>
          </a:solidFill>
          <a:ln>
            <a:solidFill>
              <a:srgbClr val="FF95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Strzałka w górę 14"/>
          <p:cNvSpPr/>
          <p:nvPr/>
        </p:nvSpPr>
        <p:spPr>
          <a:xfrm>
            <a:off x="2428332" y="2635032"/>
            <a:ext cx="720080" cy="184368"/>
          </a:xfrm>
          <a:prstGeom prst="upArrow">
            <a:avLst/>
          </a:prstGeom>
          <a:solidFill>
            <a:srgbClr val="FFC000"/>
          </a:solidFill>
          <a:ln>
            <a:solidFill>
              <a:srgbClr val="FF95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Strzałka w górę 15"/>
          <p:cNvSpPr/>
          <p:nvPr/>
        </p:nvSpPr>
        <p:spPr>
          <a:xfrm>
            <a:off x="4249641" y="2636912"/>
            <a:ext cx="720080" cy="184368"/>
          </a:xfrm>
          <a:prstGeom prst="upArrow">
            <a:avLst/>
          </a:prstGeom>
          <a:solidFill>
            <a:srgbClr val="FFC000"/>
          </a:solidFill>
          <a:ln>
            <a:solidFill>
              <a:srgbClr val="FF95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" name="Strzałka w górę 16"/>
          <p:cNvSpPr/>
          <p:nvPr/>
        </p:nvSpPr>
        <p:spPr>
          <a:xfrm>
            <a:off x="6083174" y="2635032"/>
            <a:ext cx="720080" cy="184368"/>
          </a:xfrm>
          <a:prstGeom prst="upArrow">
            <a:avLst/>
          </a:prstGeom>
          <a:solidFill>
            <a:srgbClr val="FFC000"/>
          </a:solidFill>
          <a:ln>
            <a:solidFill>
              <a:srgbClr val="FF95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677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/>
          </p:nvPr>
        </p:nvGraphicFramePr>
        <p:xfrm>
          <a:off x="156523" y="1412875"/>
          <a:ext cx="7056784" cy="3528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3. Cele i działania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7730375" y="1828023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WIZJA</a:t>
            </a:r>
            <a:endParaRPr lang="pl-PL" b="1" dirty="0"/>
          </a:p>
        </p:txBody>
      </p:sp>
      <p:sp>
        <p:nvSpPr>
          <p:cNvPr id="5" name="pole tekstowe 4"/>
          <p:cNvSpPr txBox="1"/>
          <p:nvPr/>
        </p:nvSpPr>
        <p:spPr>
          <a:xfrm>
            <a:off x="7221866" y="3498124"/>
            <a:ext cx="19500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b="1" dirty="0" smtClean="0"/>
              <a:t>CELE</a:t>
            </a:r>
          </a:p>
          <a:p>
            <a:pPr algn="ctr"/>
            <a:r>
              <a:rPr lang="pl-PL" b="1" dirty="0" smtClean="0"/>
              <a:t>STRATEGICZNE</a:t>
            </a:r>
            <a:endParaRPr lang="pl-PL" b="1" dirty="0"/>
          </a:p>
        </p:txBody>
      </p:sp>
      <p:sp>
        <p:nvSpPr>
          <p:cNvPr id="8" name="pole tekstowe 7"/>
          <p:cNvSpPr txBox="1"/>
          <p:nvPr/>
        </p:nvSpPr>
        <p:spPr>
          <a:xfrm>
            <a:off x="7200482" y="5373216"/>
            <a:ext cx="19928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b="1" dirty="0" smtClean="0"/>
              <a:t>CEL</a:t>
            </a:r>
          </a:p>
          <a:p>
            <a:pPr algn="ctr"/>
            <a:r>
              <a:rPr lang="pl-PL" b="1" dirty="0" smtClean="0"/>
              <a:t>PRZEKROJOWY</a:t>
            </a:r>
            <a:endParaRPr lang="pl-PL" b="1" dirty="0"/>
          </a:p>
        </p:txBody>
      </p:sp>
      <p:graphicFrame>
        <p:nvGraphicFramePr>
          <p:cNvPr id="9" name="Diagram 8"/>
          <p:cNvGraphicFramePr/>
          <p:nvPr>
            <p:extLst/>
          </p:nvPr>
        </p:nvGraphicFramePr>
        <p:xfrm>
          <a:off x="107504" y="5229200"/>
          <a:ext cx="7056784" cy="14387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Strzałka w górę 3"/>
          <p:cNvSpPr/>
          <p:nvPr/>
        </p:nvSpPr>
        <p:spPr>
          <a:xfrm>
            <a:off x="467544" y="5013176"/>
            <a:ext cx="720080" cy="14401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Strzałka w górę 9"/>
          <p:cNvSpPr/>
          <p:nvPr/>
        </p:nvSpPr>
        <p:spPr>
          <a:xfrm>
            <a:off x="1907704" y="5013176"/>
            <a:ext cx="720080" cy="14401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trzałka w górę 10"/>
          <p:cNvSpPr/>
          <p:nvPr/>
        </p:nvSpPr>
        <p:spPr>
          <a:xfrm>
            <a:off x="3347864" y="5015056"/>
            <a:ext cx="720080" cy="14401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Strzałka w górę 11"/>
          <p:cNvSpPr/>
          <p:nvPr/>
        </p:nvSpPr>
        <p:spPr>
          <a:xfrm>
            <a:off x="4721547" y="5013176"/>
            <a:ext cx="720080" cy="14401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Strzałka w górę 12"/>
          <p:cNvSpPr/>
          <p:nvPr/>
        </p:nvSpPr>
        <p:spPr>
          <a:xfrm>
            <a:off x="6228184" y="5013176"/>
            <a:ext cx="720080" cy="14401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Strzałka w górę 13"/>
          <p:cNvSpPr/>
          <p:nvPr/>
        </p:nvSpPr>
        <p:spPr>
          <a:xfrm>
            <a:off x="437456" y="2635032"/>
            <a:ext cx="720080" cy="184368"/>
          </a:xfrm>
          <a:prstGeom prst="upArrow">
            <a:avLst/>
          </a:prstGeom>
          <a:solidFill>
            <a:srgbClr val="FFC000"/>
          </a:solidFill>
          <a:ln>
            <a:solidFill>
              <a:srgbClr val="FF95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Strzałka w górę 14"/>
          <p:cNvSpPr/>
          <p:nvPr/>
        </p:nvSpPr>
        <p:spPr>
          <a:xfrm>
            <a:off x="2428332" y="2635032"/>
            <a:ext cx="720080" cy="184368"/>
          </a:xfrm>
          <a:prstGeom prst="upArrow">
            <a:avLst/>
          </a:prstGeom>
          <a:solidFill>
            <a:srgbClr val="FFC000"/>
          </a:solidFill>
          <a:ln>
            <a:solidFill>
              <a:srgbClr val="FF95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Strzałka w górę 15"/>
          <p:cNvSpPr/>
          <p:nvPr/>
        </p:nvSpPr>
        <p:spPr>
          <a:xfrm>
            <a:off x="4249641" y="2636912"/>
            <a:ext cx="720080" cy="184368"/>
          </a:xfrm>
          <a:prstGeom prst="upArrow">
            <a:avLst/>
          </a:prstGeom>
          <a:solidFill>
            <a:srgbClr val="FFC000"/>
          </a:solidFill>
          <a:ln>
            <a:solidFill>
              <a:srgbClr val="FF95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" name="Strzałka w górę 16"/>
          <p:cNvSpPr/>
          <p:nvPr/>
        </p:nvSpPr>
        <p:spPr>
          <a:xfrm>
            <a:off x="6083174" y="2635032"/>
            <a:ext cx="720080" cy="184368"/>
          </a:xfrm>
          <a:prstGeom prst="upArrow">
            <a:avLst/>
          </a:prstGeom>
          <a:solidFill>
            <a:srgbClr val="FFC000"/>
          </a:solidFill>
          <a:ln>
            <a:solidFill>
              <a:srgbClr val="FF95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9" name="Elipsa 18"/>
          <p:cNvSpPr/>
          <p:nvPr/>
        </p:nvSpPr>
        <p:spPr>
          <a:xfrm>
            <a:off x="156522" y="2819400"/>
            <a:ext cx="1618207" cy="2121768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2" name="Elipsa 21"/>
          <p:cNvSpPr/>
          <p:nvPr/>
        </p:nvSpPr>
        <p:spPr>
          <a:xfrm>
            <a:off x="1885280" y="2819400"/>
            <a:ext cx="1806184" cy="2145172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" name="Elipsa 22"/>
          <p:cNvSpPr/>
          <p:nvPr/>
        </p:nvSpPr>
        <p:spPr>
          <a:xfrm>
            <a:off x="59308" y="5234799"/>
            <a:ext cx="7162558" cy="1111776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522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3. Cele i działania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3601491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1. Trwały i stabilny rozwój gospodarki </a:t>
            </a:r>
            <a:r>
              <a:rPr lang="pl-PL" sz="2200" b="1" dirty="0" smtClean="0">
                <a:latin typeface="Tahoma" pitchFamily="34" charset="0"/>
                <a:cs typeface="Tahoma" pitchFamily="34" charset="0"/>
                <a:sym typeface="Wingdings" panose="05000000000000000000" pitchFamily="2" charset="2"/>
              </a:rPr>
              <a:t> 4 cele szczegółowe + 24 priorytetowe działania</a:t>
            </a:r>
            <a:endParaRPr lang="pl-PL" sz="2200" b="1" dirty="0" smtClean="0"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dirty="0" smtClean="0">
                <a:latin typeface="Tahoma" pitchFamily="34" charset="0"/>
                <a:cs typeface="Tahoma" pitchFamily="34" charset="0"/>
              </a:rPr>
              <a:t>1.1. Podejmowanie działań służących pozyskiwaniu inwestorów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dirty="0" smtClean="0">
                <a:latin typeface="Tahoma" pitchFamily="34" charset="0"/>
                <a:cs typeface="Tahoma" pitchFamily="34" charset="0"/>
              </a:rPr>
              <a:t>1.2</a:t>
            </a:r>
            <a:r>
              <a:rPr lang="pl-PL" sz="2200" dirty="0">
                <a:latin typeface="Tahoma" pitchFamily="34" charset="0"/>
                <a:cs typeface="Tahoma" pitchFamily="34" charset="0"/>
              </a:rPr>
              <a:t>. Wspieranie rozwoju lokalnej przedsiębiorczości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dirty="0">
                <a:latin typeface="Tahoma" pitchFamily="34" charset="0"/>
                <a:cs typeface="Tahoma" pitchFamily="34" charset="0"/>
              </a:rPr>
              <a:t>1.3. Ograniczenie bezrobocia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dirty="0">
                <a:latin typeface="Tahoma" pitchFamily="34" charset="0"/>
                <a:cs typeface="Tahoma" pitchFamily="34" charset="0"/>
              </a:rPr>
              <a:t>1.4. Rozwój </a:t>
            </a:r>
            <a:r>
              <a:rPr lang="pl-PL" sz="2200" dirty="0" smtClean="0">
                <a:latin typeface="Tahoma" pitchFamily="34" charset="0"/>
                <a:cs typeface="Tahoma" pitchFamily="34" charset="0"/>
              </a:rPr>
              <a:t>turystyki</a:t>
            </a:r>
          </a:p>
        </p:txBody>
      </p:sp>
      <p:pic>
        <p:nvPicPr>
          <p:cNvPr id="1026" name="Picture 2" descr="http://www.wprost.pl/F/pic.php?T=news&amp;P=118225&amp;w670=1&amp;brt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6832" y="3789040"/>
            <a:ext cx="3112320" cy="2345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875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 smtClean="0">
                <a:latin typeface="Tahoma" pitchFamily="34" charset="0"/>
                <a:cs typeface="Tahoma" pitchFamily="34" charset="0"/>
              </a:rPr>
              <a:t>1. Wstęp</a:t>
            </a:r>
          </a:p>
        </p:txBody>
      </p:sp>
      <p:sp>
        <p:nvSpPr>
          <p:cNvPr id="20482" name="Symbol zastępczy zawartości 2"/>
          <p:cNvSpPr>
            <a:spLocks noGrp="1"/>
          </p:cNvSpPr>
          <p:nvPr>
            <p:ph idx="1"/>
          </p:nvPr>
        </p:nvSpPr>
        <p:spPr>
          <a:xfrm>
            <a:off x="611560" y="1412776"/>
            <a:ext cx="8280920" cy="865187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b="1" dirty="0" smtClean="0">
                <a:latin typeface="Tahoma" pitchFamily="34" charset="0"/>
                <a:cs typeface="Tahoma" pitchFamily="34" charset="0"/>
              </a:rPr>
              <a:t>Etapy opracowania strategii: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dirty="0" smtClean="0">
                <a:latin typeface="Tahoma" pitchFamily="34" charset="0"/>
                <a:cs typeface="Tahoma" pitchFamily="34" charset="0"/>
              </a:rPr>
              <a:t>1. Szczegółowa diagnoza stanu (128 stron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)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24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3. Cele i działania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484784"/>
            <a:ext cx="8229600" cy="3601491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2. Umocnienie </a:t>
            </a:r>
            <a:r>
              <a:rPr lang="pl-PL" sz="2200" b="1" dirty="0">
                <a:latin typeface="Tahoma" pitchFamily="34" charset="0"/>
                <a:cs typeface="Tahoma" pitchFamily="34" charset="0"/>
              </a:rPr>
              <a:t>roli Siedlec jako </a:t>
            </a: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regionalnego ośrodka </a:t>
            </a:r>
            <a:r>
              <a:rPr lang="pl-PL" sz="2200" b="1" dirty="0">
                <a:latin typeface="Tahoma" pitchFamily="34" charset="0"/>
                <a:cs typeface="Tahoma" pitchFamily="34" charset="0"/>
              </a:rPr>
              <a:t>administracji, edukacji, kultury i </a:t>
            </a: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sportu </a:t>
            </a:r>
            <a:r>
              <a:rPr lang="pl-PL" sz="2200" b="1" dirty="0" smtClean="0">
                <a:latin typeface="Tahoma" pitchFamily="34" charset="0"/>
                <a:cs typeface="Tahoma" pitchFamily="34" charset="0"/>
                <a:sym typeface="Wingdings" panose="05000000000000000000" pitchFamily="2" charset="2"/>
              </a:rPr>
              <a:t> 6 celów szczegółowych + 28 priorytetowych działań</a:t>
            </a:r>
            <a:endParaRPr lang="pl-PL" sz="2200" b="1" dirty="0" smtClean="0"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000" dirty="0">
                <a:latin typeface="Tahoma" pitchFamily="34" charset="0"/>
                <a:cs typeface="Tahoma" pitchFamily="34" charset="0"/>
              </a:rPr>
              <a:t>2.1. Utrzymanie i rozwój funkcji administracyjnych miasta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000" dirty="0">
                <a:latin typeface="Tahoma" pitchFamily="34" charset="0"/>
                <a:cs typeface="Tahoma" pitchFamily="34" charset="0"/>
              </a:rPr>
              <a:t>2.2. Rozwój funkcji akademickich miasta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000" dirty="0">
                <a:latin typeface="Tahoma" pitchFamily="34" charset="0"/>
                <a:cs typeface="Tahoma" pitchFamily="34" charset="0"/>
              </a:rPr>
              <a:t>2.3. Organizacja i wspieranie inicjatyw artystycznych </a:t>
            </a:r>
            <a:r>
              <a:rPr lang="pl-PL" sz="2000" dirty="0" smtClean="0">
                <a:latin typeface="Tahoma" pitchFamily="34" charset="0"/>
                <a:cs typeface="Tahoma" pitchFamily="34" charset="0"/>
              </a:rPr>
              <a:t>i sportowych </a:t>
            </a:r>
            <a:r>
              <a:rPr lang="pl-PL" sz="2000" dirty="0">
                <a:latin typeface="Tahoma" pitchFamily="34" charset="0"/>
                <a:cs typeface="Tahoma" pitchFamily="34" charset="0"/>
              </a:rPr>
              <a:t>o zasięgu regionalnym,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000" dirty="0">
                <a:latin typeface="Tahoma" pitchFamily="34" charset="0"/>
                <a:cs typeface="Tahoma" pitchFamily="34" charset="0"/>
              </a:rPr>
              <a:t>krajowym i międzynarodowym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000" dirty="0">
                <a:latin typeface="Tahoma" pitchFamily="34" charset="0"/>
                <a:cs typeface="Tahoma" pitchFamily="34" charset="0"/>
              </a:rPr>
              <a:t>2.4. Podniesienie poziomu kształcenia na wszystkich </a:t>
            </a:r>
            <a:r>
              <a:rPr lang="pl-PL" sz="2000" dirty="0" smtClean="0">
                <a:latin typeface="Tahoma" pitchFamily="34" charset="0"/>
                <a:cs typeface="Tahoma" pitchFamily="34" charset="0"/>
              </a:rPr>
              <a:t>poziomach szkół</a:t>
            </a:r>
            <a:endParaRPr lang="pl-PL" sz="2000" dirty="0"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000" dirty="0">
                <a:latin typeface="Tahoma" pitchFamily="34" charset="0"/>
                <a:cs typeface="Tahoma" pitchFamily="34" charset="0"/>
              </a:rPr>
              <a:t>2.5. Wspieranie kształcenia ustawicznego i praktycznego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000" dirty="0">
                <a:latin typeface="Tahoma" pitchFamily="34" charset="0"/>
                <a:cs typeface="Tahoma" pitchFamily="34" charset="0"/>
              </a:rPr>
              <a:t>2.6. Modernizacja i poprawa stanu wyposażenia infrastruktury edukacyjnej</a:t>
            </a:r>
          </a:p>
        </p:txBody>
      </p:sp>
    </p:spTree>
    <p:extLst>
      <p:ext uri="{BB962C8B-B14F-4D97-AF65-F5344CB8AC3E}">
        <p14:creationId xmlns:p14="http://schemas.microsoft.com/office/powerpoint/2010/main" val="270721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3. Cele i działania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411685"/>
            <a:ext cx="8229600" cy="3601491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b="1" dirty="0">
                <a:latin typeface="Tahoma" pitchFamily="34" charset="0"/>
                <a:cs typeface="Tahoma" pitchFamily="34" charset="0"/>
              </a:rPr>
              <a:t>3</a:t>
            </a: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. </a:t>
            </a:r>
            <a:r>
              <a:rPr lang="pl-PL" sz="2200" b="1" dirty="0">
                <a:latin typeface="Tahoma" pitchFamily="34" charset="0"/>
                <a:cs typeface="Tahoma" pitchFamily="34" charset="0"/>
              </a:rPr>
              <a:t>Rozwój infrastruktury technicznej i </a:t>
            </a: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ograniczenie negatywnego </a:t>
            </a:r>
            <a:r>
              <a:rPr lang="pl-PL" sz="2200" b="1" dirty="0">
                <a:latin typeface="Tahoma" pitchFamily="34" charset="0"/>
                <a:cs typeface="Tahoma" pitchFamily="34" charset="0"/>
              </a:rPr>
              <a:t>oddziaływania na </a:t>
            </a: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środowisko </a:t>
            </a:r>
            <a:r>
              <a:rPr lang="pl-PL" sz="2200" b="1" dirty="0" smtClean="0">
                <a:latin typeface="Tahoma" pitchFamily="34" charset="0"/>
                <a:cs typeface="Tahoma" pitchFamily="34" charset="0"/>
                <a:sym typeface="Wingdings" panose="05000000000000000000" pitchFamily="2" charset="2"/>
              </a:rPr>
              <a:t> 7 celów szczegółowych + 28 priorytetowych działań</a:t>
            </a:r>
            <a:endParaRPr lang="pl-PL" sz="2200" b="1" dirty="0" smtClean="0"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900" dirty="0">
                <a:latin typeface="Tahoma" pitchFamily="34" charset="0"/>
                <a:cs typeface="Tahoma" pitchFamily="34" charset="0"/>
              </a:rPr>
              <a:t>3.1. Budowa i modernizacja połączeń drogowych z siecią TEN-T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900" dirty="0">
                <a:latin typeface="Tahoma" pitchFamily="34" charset="0"/>
                <a:cs typeface="Tahoma" pitchFamily="34" charset="0"/>
              </a:rPr>
              <a:t>3.2. Rozbudowa i modernizacja systemu dróg lokalnych i </a:t>
            </a:r>
            <a:r>
              <a:rPr lang="pl-PL" sz="1900" dirty="0" err="1">
                <a:latin typeface="Tahoma" pitchFamily="34" charset="0"/>
                <a:cs typeface="Tahoma" pitchFamily="34" charset="0"/>
              </a:rPr>
              <a:t>subregionalnych</a:t>
            </a:r>
            <a:endParaRPr lang="pl-PL" sz="1900" dirty="0"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900" dirty="0">
                <a:latin typeface="Tahoma" pitchFamily="34" charset="0"/>
                <a:cs typeface="Tahoma" pitchFamily="34" charset="0"/>
              </a:rPr>
              <a:t>3.3. Rozwój i integracja różnych form transportu publicznego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900" dirty="0">
                <a:latin typeface="Tahoma" pitchFamily="34" charset="0"/>
                <a:cs typeface="Tahoma" pitchFamily="34" charset="0"/>
              </a:rPr>
              <a:t>3.4. Ochrona i racjonalne gospodarowanie zasobami przyrodniczymi w </a:t>
            </a:r>
            <a:r>
              <a:rPr lang="pl-PL" sz="1900" dirty="0" smtClean="0">
                <a:latin typeface="Tahoma" pitchFamily="34" charset="0"/>
                <a:cs typeface="Tahoma" pitchFamily="34" charset="0"/>
              </a:rPr>
              <a:t>mieście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900" dirty="0">
                <a:latin typeface="Tahoma" pitchFamily="34" charset="0"/>
                <a:cs typeface="Tahoma" pitchFamily="34" charset="0"/>
              </a:rPr>
              <a:t>3.5. Rozbudowa i modernizacja infrastruktury </a:t>
            </a:r>
            <a:r>
              <a:rPr lang="pl-PL" sz="1900" dirty="0" smtClean="0">
                <a:latin typeface="Tahoma" pitchFamily="34" charset="0"/>
                <a:cs typeface="Tahoma" pitchFamily="34" charset="0"/>
              </a:rPr>
              <a:t>wodno-kanalizacyjnej oraz </a:t>
            </a:r>
            <a:r>
              <a:rPr lang="pl-PL" sz="1900" dirty="0">
                <a:latin typeface="Tahoma" pitchFamily="34" charset="0"/>
                <a:cs typeface="Tahoma" pitchFamily="34" charset="0"/>
              </a:rPr>
              <a:t>ciepłowniczej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900" dirty="0">
                <a:latin typeface="Tahoma" pitchFamily="34" charset="0"/>
                <a:cs typeface="Tahoma" pitchFamily="34" charset="0"/>
              </a:rPr>
              <a:t>3.6. Racjonalny i stabilny system zbiórki, odbioru i zagospodarowania </a:t>
            </a:r>
            <a:r>
              <a:rPr lang="pl-PL" sz="1900" dirty="0" smtClean="0">
                <a:latin typeface="Tahoma" pitchFamily="34" charset="0"/>
                <a:cs typeface="Tahoma" pitchFamily="34" charset="0"/>
              </a:rPr>
              <a:t>odpadów komunalnych</a:t>
            </a:r>
            <a:endParaRPr lang="pl-PL" sz="1900" dirty="0"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900" dirty="0">
                <a:latin typeface="Tahoma" pitchFamily="34" charset="0"/>
                <a:cs typeface="Tahoma" pitchFamily="34" charset="0"/>
              </a:rPr>
              <a:t>3.7. Poprawa jakości powietrza</a:t>
            </a:r>
          </a:p>
        </p:txBody>
      </p:sp>
    </p:spTree>
    <p:extLst>
      <p:ext uri="{BB962C8B-B14F-4D97-AF65-F5344CB8AC3E}">
        <p14:creationId xmlns:p14="http://schemas.microsoft.com/office/powerpoint/2010/main" val="3131880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3. Cele i działania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484784"/>
            <a:ext cx="8229600" cy="3601491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200" b="1" dirty="0">
                <a:latin typeface="Tahoma" pitchFamily="34" charset="0"/>
                <a:cs typeface="Tahoma" pitchFamily="34" charset="0"/>
              </a:rPr>
              <a:t>4</a:t>
            </a: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. Dobre warunki i jakość życia dla Siedlczan </a:t>
            </a:r>
            <a:r>
              <a:rPr lang="pl-PL" sz="2200" b="1" dirty="0" smtClean="0">
                <a:latin typeface="Tahoma" pitchFamily="34" charset="0"/>
                <a:cs typeface="Tahoma" pitchFamily="34" charset="0"/>
                <a:sym typeface="Wingdings" panose="05000000000000000000" pitchFamily="2" charset="2"/>
              </a:rPr>
              <a:t> 9 celów szczegółowych + 31 priorytetowych działań</a:t>
            </a:r>
            <a:endParaRPr lang="pl-PL" sz="2200" b="1" dirty="0" smtClean="0"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800" dirty="0">
                <a:latin typeface="Tahoma" pitchFamily="34" charset="0"/>
                <a:cs typeface="Tahoma" pitchFamily="34" charset="0"/>
              </a:rPr>
              <a:t>4.1. Prowadzenie polityki przestrzennej służącej osiągnięciu ładu przestrzennego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800" dirty="0">
                <a:latin typeface="Tahoma" pitchFamily="34" charset="0"/>
                <a:cs typeface="Tahoma" pitchFamily="34" charset="0"/>
              </a:rPr>
              <a:t>4.2. Rewitalizacja obszarów problemowych i tworzenie wysokiej jakości </a:t>
            </a:r>
            <a:r>
              <a:rPr lang="pl-PL" sz="1800" dirty="0" smtClean="0">
                <a:latin typeface="Tahoma" pitchFamily="34" charset="0"/>
                <a:cs typeface="Tahoma" pitchFamily="34" charset="0"/>
              </a:rPr>
              <a:t>przestrzeni publicznych</a:t>
            </a:r>
            <a:endParaRPr lang="pl-PL" sz="1800" dirty="0"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800" dirty="0">
                <a:latin typeface="Tahoma" pitchFamily="34" charset="0"/>
                <a:cs typeface="Tahoma" pitchFamily="34" charset="0"/>
              </a:rPr>
              <a:t>4.3. Rozwój budownictwa mieszkaniowego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800" dirty="0">
                <a:latin typeface="Tahoma" pitchFamily="34" charset="0"/>
                <a:cs typeface="Tahoma" pitchFamily="34" charset="0"/>
              </a:rPr>
              <a:t>4.4. Zwiększenie poziomu bezpieczeństwa publicznego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800" dirty="0">
                <a:latin typeface="Tahoma" pitchFamily="34" charset="0"/>
                <a:cs typeface="Tahoma" pitchFamily="34" charset="0"/>
              </a:rPr>
              <a:t>4.5. Rozwój nowoczesnej infrastruktury teleinformatycznej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800" dirty="0">
                <a:latin typeface="Tahoma" pitchFamily="34" charset="0"/>
                <a:cs typeface="Tahoma" pitchFamily="34" charset="0"/>
              </a:rPr>
              <a:t>4.6. Podniesienie poziomu usług ochrony zdrowia i profilaktyki zdrowotnej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800" dirty="0">
                <a:latin typeface="Tahoma" pitchFamily="34" charset="0"/>
                <a:cs typeface="Tahoma" pitchFamily="34" charset="0"/>
              </a:rPr>
              <a:t>4.7. Podniesienie poziomu usług z zakresu pomocy społecznej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800" dirty="0">
                <a:latin typeface="Tahoma" pitchFamily="34" charset="0"/>
                <a:cs typeface="Tahoma" pitchFamily="34" charset="0"/>
              </a:rPr>
              <a:t>4.8. Rozwój oferty wychowania przedszkolnego i opieki nad dziećmi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800" dirty="0">
                <a:latin typeface="Tahoma" pitchFamily="34" charset="0"/>
                <a:cs typeface="Tahoma" pitchFamily="34" charset="0"/>
              </a:rPr>
              <a:t>4.9. Wsparcie działalności organizacji pozarządowych</a:t>
            </a:r>
          </a:p>
        </p:txBody>
      </p:sp>
    </p:spTree>
    <p:extLst>
      <p:ext uri="{BB962C8B-B14F-4D97-AF65-F5344CB8AC3E}">
        <p14:creationId xmlns:p14="http://schemas.microsoft.com/office/powerpoint/2010/main" val="337675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3. Cele i działania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700808"/>
            <a:ext cx="8229600" cy="3601491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b="1" dirty="0" smtClean="0">
                <a:latin typeface="Tahoma" pitchFamily="34" charset="0"/>
                <a:cs typeface="Tahoma" pitchFamily="34" charset="0"/>
              </a:rPr>
              <a:t>Cel przekrojowy.</a:t>
            </a:r>
            <a:r>
              <a:rPr lang="pl-PL" sz="2400" b="1" dirty="0">
                <a:latin typeface="Tahoma" pitchFamily="34" charset="0"/>
                <a:cs typeface="Tahoma" pitchFamily="34" charset="0"/>
              </a:rPr>
              <a:t> Rozwój podporządkowany możliwościom finansowym </a:t>
            </a:r>
            <a:r>
              <a:rPr lang="pl-PL" sz="2400" b="1" dirty="0" smtClean="0">
                <a:latin typeface="Tahoma" pitchFamily="34" charset="0"/>
                <a:cs typeface="Tahoma" pitchFamily="34" charset="0"/>
              </a:rPr>
              <a:t>miasta: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pl-PL" sz="2400" dirty="0" smtClean="0">
                <a:latin typeface="Tahoma" pitchFamily="34" charset="0"/>
                <a:cs typeface="Tahoma" pitchFamily="34" charset="0"/>
              </a:rPr>
              <a:t>Uzależnienie poziomu inwestycji od możliwości finansowych miasta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pl-PL" sz="2400" dirty="0" smtClean="0">
                <a:latin typeface="Tahoma" pitchFamily="34" charset="0"/>
                <a:cs typeface="Tahoma" pitchFamily="34" charset="0"/>
              </a:rPr>
              <a:t>Realizacja przede wszystkim projektów dofinansowanych ze źródeł 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zewnętrznych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pl-PL" sz="2400" dirty="0" smtClean="0">
                <a:latin typeface="Tahoma" pitchFamily="34" charset="0"/>
                <a:cs typeface="Tahoma" pitchFamily="34" charset="0"/>
              </a:rPr>
              <a:t>Poszukiwanie nowych źródeł dochodu i realizacja działań z tym związanych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pl-PL" sz="2400" dirty="0" smtClean="0">
                <a:latin typeface="Tahoma" pitchFamily="34" charset="0"/>
                <a:cs typeface="Tahoma" pitchFamily="34" charset="0"/>
              </a:rPr>
              <a:t>Poszukiwanie sposobów ograniczania wydatków publicznych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endParaRPr lang="pl-PL" sz="20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48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4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. Propozycje projektów</a:t>
            </a:r>
          </a:p>
        </p:txBody>
      </p:sp>
      <p:sp>
        <p:nvSpPr>
          <p:cNvPr id="8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3601491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Wybrane przedsięwzięcia inwestycyjne: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endParaRPr lang="pl-PL" sz="20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6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4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. Propozycje projektów</a:t>
            </a:r>
          </a:p>
        </p:txBody>
      </p:sp>
      <p:sp>
        <p:nvSpPr>
          <p:cNvPr id="8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3601491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Wybrane przedsięwzięcia inwestycyjne: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Ważne inwestycje infrastrukturalno</a:t>
            </a:r>
            <a:r>
              <a:rPr lang="pl-PL" sz="2000" dirty="0" smtClean="0">
                <a:latin typeface="Tahoma" pitchFamily="34" charset="0"/>
                <a:cs typeface="Tahoma" pitchFamily="34" charset="0"/>
              </a:rPr>
              <a:t>-</a:t>
            </a:r>
            <a:r>
              <a:rPr lang="pl-PL" sz="2000" dirty="0" smtClean="0">
                <a:latin typeface="Tahoma" pitchFamily="34" charset="0"/>
                <a:cs typeface="Tahoma" pitchFamily="34" charset="0"/>
              </a:rPr>
              <a:t>transportowe wzmacniające pozycję Siedlec w regionalnym systemie osadniczym, tj. m.in. (1) Budowa tunelu oraz III etapu obwodnicy śródmiejskiej, (2) Budowa centrum przesiadkowego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endParaRPr lang="pl-PL" sz="20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76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4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. Propozycje projektów</a:t>
            </a:r>
          </a:p>
        </p:txBody>
      </p:sp>
      <p:sp>
        <p:nvSpPr>
          <p:cNvPr id="8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411685"/>
            <a:ext cx="8229600" cy="3601491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Wybrane przedsięwzięcia inwestycyjne: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0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Ważne inwestycje infrastrukturalno</a:t>
            </a:r>
            <a:r>
              <a:rPr lang="pl-PL" sz="20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-</a:t>
            </a:r>
            <a:r>
              <a:rPr lang="pl-PL" sz="20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transportowe wzmacniające pozycję Siedlec w regionalnym systemie osadniczym, tj. m.in. (1) Budowa tunelu oraz III etapu obwodnicy śródmiejskiej, (2) Budowa centrum przesiadkowego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Ważne inwestycje poprawiające stan obszarów wymagających naprawy, tj. m.in. (1) Rewitalizacja miasta. Naprawa sytuacji kryzysowych na obszarach problemowych, (2) Rewaloryzacja zabytkowego Parku Miejskiego „Aleksandria”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endParaRPr lang="pl-PL" sz="20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59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4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. Propozycje projektów</a:t>
            </a:r>
          </a:p>
        </p:txBody>
      </p:sp>
      <p:sp>
        <p:nvSpPr>
          <p:cNvPr id="8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3601491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Wybrane przedsięwzięcia inwestycyjne: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0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Ważne inwestycje infrastrukturalno</a:t>
            </a:r>
            <a:r>
              <a:rPr lang="pl-PL" sz="20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-</a:t>
            </a:r>
            <a:r>
              <a:rPr lang="pl-PL" sz="20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transportowe wzmacniające pozycję Siedlec w regionalnym systemie osadniczym, tj. m.in. (1) Budowa tunelu oraz III etapu obwodnicy śródmiejskiej, (2) Budowa centrum przesiadkowego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0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Ważne inwestycje poprawiające stan obszarów wymagających naprawy, tj. m.in. (1) Rewitalizacja miasta. Naprawa sytuacji kryzysowych na obszarach problemowych, (2) Rewaloryzacja zabytkowego Parku Miejskiego „Aleksandria”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000" dirty="0" smtClean="0">
                <a:latin typeface="Tahoma" pitchFamily="34" charset="0"/>
                <a:cs typeface="Tahoma" pitchFamily="34" charset="0"/>
              </a:rPr>
              <a:t>Ważne inwestycje poprawiające stan techniczny i podnoszące jakość życia w mieście, tj. m.in. (1) </a:t>
            </a:r>
            <a:r>
              <a:rPr lang="pl-PL" sz="2000" dirty="0" smtClean="0">
                <a:latin typeface="Tahoma" pitchFamily="34" charset="0"/>
                <a:cs typeface="Tahoma" pitchFamily="34" charset="0"/>
              </a:rPr>
              <a:t>Zagospodarowanie </a:t>
            </a:r>
            <a:r>
              <a:rPr lang="pl-PL" sz="2000" dirty="0">
                <a:latin typeface="Tahoma" pitchFamily="34" charset="0"/>
                <a:cs typeface="Tahoma" pitchFamily="34" charset="0"/>
              </a:rPr>
              <a:t>Błoni </a:t>
            </a:r>
            <a:r>
              <a:rPr lang="pl-PL" sz="2000" dirty="0" smtClean="0">
                <a:latin typeface="Tahoma" pitchFamily="34" charset="0"/>
                <a:cs typeface="Tahoma" pitchFamily="34" charset="0"/>
              </a:rPr>
              <a:t>Siedleckich</a:t>
            </a:r>
            <a:r>
              <a:rPr lang="pl-PL" sz="2000" dirty="0">
                <a:latin typeface="Tahoma" pitchFamily="34" charset="0"/>
                <a:cs typeface="Tahoma" pitchFamily="34" charset="0"/>
              </a:rPr>
              <a:t> </a:t>
            </a:r>
            <a:r>
              <a:rPr lang="pl-PL" sz="2000" dirty="0" smtClean="0">
                <a:latin typeface="Tahoma" pitchFamily="34" charset="0"/>
                <a:cs typeface="Tahoma" pitchFamily="34" charset="0"/>
              </a:rPr>
              <a:t>i </a:t>
            </a:r>
            <a:r>
              <a:rPr lang="pl-PL" sz="2000" dirty="0">
                <a:latin typeface="Tahoma" pitchFamily="34" charset="0"/>
                <a:cs typeface="Tahoma" pitchFamily="34" charset="0"/>
              </a:rPr>
              <a:t>zalewu nad </a:t>
            </a:r>
            <a:r>
              <a:rPr lang="pl-PL" sz="2000" dirty="0" err="1">
                <a:latin typeface="Tahoma" pitchFamily="34" charset="0"/>
                <a:cs typeface="Tahoma" pitchFamily="34" charset="0"/>
              </a:rPr>
              <a:t>Muchawką</a:t>
            </a:r>
            <a:r>
              <a:rPr lang="pl-PL" sz="2000" dirty="0">
                <a:latin typeface="Tahoma" pitchFamily="34" charset="0"/>
                <a:cs typeface="Tahoma" pitchFamily="34" charset="0"/>
              </a:rPr>
              <a:t> na cele sportowe i </a:t>
            </a:r>
            <a:r>
              <a:rPr lang="pl-PL" sz="2000" dirty="0" smtClean="0">
                <a:latin typeface="Tahoma" pitchFamily="34" charset="0"/>
                <a:cs typeface="Tahoma" pitchFamily="34" charset="0"/>
              </a:rPr>
              <a:t>rekreacyjne, (2) Rozbudowa </a:t>
            </a:r>
            <a:r>
              <a:rPr lang="pl-PL" sz="2000" dirty="0">
                <a:latin typeface="Tahoma" pitchFamily="34" charset="0"/>
                <a:cs typeface="Tahoma" pitchFamily="34" charset="0"/>
              </a:rPr>
              <a:t>budynku IV LO im. hetmana Stanisława </a:t>
            </a:r>
            <a:r>
              <a:rPr lang="pl-PL" sz="2000" dirty="0" smtClean="0">
                <a:latin typeface="Tahoma" pitchFamily="34" charset="0"/>
                <a:cs typeface="Tahoma" pitchFamily="34" charset="0"/>
              </a:rPr>
              <a:t>Żółkiewskiego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endParaRPr lang="pl-PL" sz="20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93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4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. Propozycje projektów</a:t>
            </a:r>
          </a:p>
        </p:txBody>
      </p:sp>
      <p:sp>
        <p:nvSpPr>
          <p:cNvPr id="8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483693"/>
            <a:ext cx="8229600" cy="3601491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Status projektów w Strategii rozwoju Miasta Siedlce do 2025 r.:</a:t>
            </a:r>
          </a:p>
        </p:txBody>
      </p:sp>
    </p:spTree>
    <p:extLst>
      <p:ext uri="{BB962C8B-B14F-4D97-AF65-F5344CB8AC3E}">
        <p14:creationId xmlns:p14="http://schemas.microsoft.com/office/powerpoint/2010/main" val="71698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4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. Propozycje projektów</a:t>
            </a:r>
          </a:p>
        </p:txBody>
      </p:sp>
      <p:sp>
        <p:nvSpPr>
          <p:cNvPr id="8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483693"/>
            <a:ext cx="8229600" cy="3601491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Status projektów w Strategii rozwoju Miasta Siedlce do 2025 r.: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200" dirty="0" smtClean="0">
                <a:latin typeface="Tahoma" pitchFamily="34" charset="0"/>
                <a:cs typeface="Tahoma" pitchFamily="34" charset="0"/>
              </a:rPr>
              <a:t>Stanowią one podstawę wdrażania założonych celów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endParaRPr lang="pl-PL" sz="20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62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 smtClean="0">
                <a:latin typeface="Tahoma" pitchFamily="34" charset="0"/>
                <a:cs typeface="Tahoma" pitchFamily="34" charset="0"/>
              </a:rPr>
              <a:t>1. Wstęp</a:t>
            </a:r>
          </a:p>
        </p:txBody>
      </p:sp>
      <p:sp>
        <p:nvSpPr>
          <p:cNvPr id="20482" name="Symbol zastępczy zawartości 2"/>
          <p:cNvSpPr>
            <a:spLocks noGrp="1"/>
          </p:cNvSpPr>
          <p:nvPr>
            <p:ph idx="1"/>
          </p:nvPr>
        </p:nvSpPr>
        <p:spPr>
          <a:xfrm>
            <a:off x="611560" y="1412776"/>
            <a:ext cx="8280920" cy="865187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b="1" dirty="0" smtClean="0">
                <a:latin typeface="Tahoma" pitchFamily="34" charset="0"/>
                <a:cs typeface="Tahoma" pitchFamily="34" charset="0"/>
              </a:rPr>
              <a:t>Etapy opracowania strategii: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1. Szczegółowa diagnoza stanu (128 stron)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dirty="0" smtClean="0">
                <a:latin typeface="Tahoma" pitchFamily="34" charset="0"/>
                <a:cs typeface="Tahoma" pitchFamily="34" charset="0"/>
              </a:rPr>
              <a:t>2. Synteza ustaleń diagnostycznych (metoda SWOT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)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488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4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. Propozycje projektów</a:t>
            </a:r>
          </a:p>
        </p:txBody>
      </p:sp>
      <p:sp>
        <p:nvSpPr>
          <p:cNvPr id="8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483693"/>
            <a:ext cx="8229600" cy="3601491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Status projektów w Strategii rozwoju Miasta Siedlce do 2025 r.: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2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Stanowią one podstawę wdrażania założonych celów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200" dirty="0" smtClean="0">
                <a:latin typeface="Tahoma" pitchFamily="34" charset="0"/>
                <a:cs typeface="Tahoma" pitchFamily="34" charset="0"/>
              </a:rPr>
              <a:t>Propozycje projektów zostały wpisane do Strategii, ale stanowią one zbiór otwarty, którego poszerzenie nie wymaga zmiany dokumentu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endParaRPr lang="pl-PL" sz="20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553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4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. Propozycje projektów</a:t>
            </a:r>
          </a:p>
        </p:txBody>
      </p:sp>
      <p:sp>
        <p:nvSpPr>
          <p:cNvPr id="8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483693"/>
            <a:ext cx="8229600" cy="3601491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Status projektów w Strategii rozwoju Miasta Siedlce do 2025 r.: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2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Stanowią one podstawę wdrażania założonych celów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2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Propozycje projektów zostały wpisane do Strategii, ale stanowią one zbiór otwarty, którego poszerzenie nie wymaga zmiany dokumentu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200" dirty="0" smtClean="0">
                <a:latin typeface="Tahoma" pitchFamily="34" charset="0"/>
                <a:cs typeface="Tahoma" pitchFamily="34" charset="0"/>
              </a:rPr>
              <a:t>Wybór projektów do realizacji powinien być poprzedzony analizą możliwości pozyskania dofinansowania</a:t>
            </a:r>
            <a:r>
              <a:rPr lang="pl-PL" sz="2200" dirty="0" smtClean="0">
                <a:latin typeface="Tahoma" pitchFamily="34" charset="0"/>
                <a:cs typeface="Tahoma" pitchFamily="34" charset="0"/>
              </a:rPr>
              <a:t> zewnętrznego na ich realizację</a:t>
            </a:r>
          </a:p>
        </p:txBody>
      </p:sp>
    </p:spTree>
    <p:extLst>
      <p:ext uri="{BB962C8B-B14F-4D97-AF65-F5344CB8AC3E}">
        <p14:creationId xmlns:p14="http://schemas.microsoft.com/office/powerpoint/2010/main" val="296718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4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. Propozycje projektów</a:t>
            </a:r>
          </a:p>
        </p:txBody>
      </p:sp>
      <p:sp>
        <p:nvSpPr>
          <p:cNvPr id="8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483693"/>
            <a:ext cx="8229600" cy="3601491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Status projektów w Strategii rozwoju Miasta Siedlce do 2025 r.: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2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Stanowią one podstawę wdrażania założonych celów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2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Propozycje projektów zostały wpisane do Strategii, ale stanowią one zbiór otwarty, którego poszerzenie nie wymaga zmiany dokumentu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2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Wybór projektów do realizacji powinien być poprzedzony analizą możliwości pozyskania dofinansowania</a:t>
            </a:r>
            <a:r>
              <a:rPr lang="pl-PL" sz="22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zewnętrznego na ich realizację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200" dirty="0" smtClean="0">
                <a:latin typeface="Tahoma" pitchFamily="34" charset="0"/>
                <a:cs typeface="Tahoma" pitchFamily="34" charset="0"/>
              </a:rPr>
              <a:t>Nie ma dziś pełnych i wiarygodnych informacji o strukturze i warunkach wydatkowania środków UE w najbliższej perspektywie finansowej</a:t>
            </a:r>
            <a:endParaRPr lang="pl-PL" sz="2000" dirty="0" smtClean="0"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endParaRPr lang="pl-PL" sz="20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79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5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. Konsultacje i dyskusja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3601491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400" b="1" dirty="0" smtClean="0">
                <a:latin typeface="Tahoma" pitchFamily="34" charset="0"/>
                <a:cs typeface="Tahoma" pitchFamily="34" charset="0"/>
              </a:rPr>
              <a:t>Dotychczasowe konsultacje</a:t>
            </a:r>
            <a:r>
              <a:rPr lang="pl-PL" sz="2400" b="1" dirty="0" smtClean="0">
                <a:latin typeface="Tahoma" pitchFamily="34" charset="0"/>
                <a:cs typeface="Tahoma" pitchFamily="34" charset="0"/>
              </a:rPr>
              <a:t>: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endParaRPr lang="pl-PL" sz="24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03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5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. Konsultacje i dyskusja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3601491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400" b="1" dirty="0" smtClean="0">
                <a:latin typeface="Tahoma" pitchFamily="34" charset="0"/>
                <a:cs typeface="Tahoma" pitchFamily="34" charset="0"/>
              </a:rPr>
              <a:t>Dotychczasowe konsultacje</a:t>
            </a:r>
            <a:r>
              <a:rPr lang="pl-PL" sz="2400" b="1" dirty="0" smtClean="0">
                <a:latin typeface="Tahoma" pitchFamily="34" charset="0"/>
                <a:cs typeface="Tahoma" pitchFamily="34" charset="0"/>
              </a:rPr>
              <a:t>: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400" dirty="0" smtClean="0">
                <a:latin typeface="Tahoma" pitchFamily="34" charset="0"/>
                <a:cs typeface="Tahoma" pitchFamily="34" charset="0"/>
              </a:rPr>
              <a:t>Spotkanie konsultacyjne dotyczące syntezy ustaleń diagnostycznych oraz </a:t>
            </a:r>
            <a:r>
              <a:rPr lang="pl-PL" sz="2400" dirty="0" err="1" smtClean="0">
                <a:latin typeface="Tahoma" pitchFamily="34" charset="0"/>
                <a:cs typeface="Tahoma" pitchFamily="34" charset="0"/>
              </a:rPr>
              <a:t>rangowania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 zidentyfikowanych czynników rozwojowych – 15.06.2015 r.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endParaRPr lang="pl-PL" sz="24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72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5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. Konsultacje i dyskusja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3601491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400" b="1" dirty="0" smtClean="0">
                <a:latin typeface="Tahoma" pitchFamily="34" charset="0"/>
                <a:cs typeface="Tahoma" pitchFamily="34" charset="0"/>
              </a:rPr>
              <a:t>Dotychczasowe konsultacje</a:t>
            </a:r>
            <a:r>
              <a:rPr lang="pl-PL" sz="2400" b="1" dirty="0" smtClean="0">
                <a:latin typeface="Tahoma" pitchFamily="34" charset="0"/>
                <a:cs typeface="Tahoma" pitchFamily="34" charset="0"/>
              </a:rPr>
              <a:t>: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Spotkanie konsultacyjne dotyczące syntezy ustaleń diagnostycznych oraz </a:t>
            </a:r>
            <a:r>
              <a:rPr lang="pl-PL" sz="2400" dirty="0" err="1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rangowania</a:t>
            </a: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zidentyfikowanych czynników rozwojowych – 15.06.2015 r.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400" dirty="0" smtClean="0">
                <a:latin typeface="Tahoma" pitchFamily="34" charset="0"/>
                <a:cs typeface="Tahoma" pitchFamily="34" charset="0"/>
              </a:rPr>
              <a:t>Spotkanie konsultacyjne dotyczące zaproponowanej wizji rozwoju oraz celów strategicznych i szczegółowych – 13.07.2015 r.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endParaRPr lang="pl-PL" sz="24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284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5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. Konsultacje i dyskusja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3601491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400" b="1" dirty="0" smtClean="0">
                <a:latin typeface="Tahoma" pitchFamily="34" charset="0"/>
                <a:cs typeface="Tahoma" pitchFamily="34" charset="0"/>
              </a:rPr>
              <a:t>Dotychczasowe konsultacje</a:t>
            </a:r>
            <a:r>
              <a:rPr lang="pl-PL" sz="2400" b="1" dirty="0" smtClean="0">
                <a:latin typeface="Tahoma" pitchFamily="34" charset="0"/>
                <a:cs typeface="Tahoma" pitchFamily="34" charset="0"/>
              </a:rPr>
              <a:t>: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Spotkanie konsultacyjne dotyczące syntezy ustaleń diagnostycznych oraz </a:t>
            </a:r>
            <a:r>
              <a:rPr lang="pl-PL" sz="2400" dirty="0" err="1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rangowania</a:t>
            </a: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zidentyfikowanych czynników rozwojowych – 15.06.2015 r.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Spotkanie konsultacyjne dotyczące zaproponowanej wizji rozwoju oraz celów strategicznych i szczegółowych – 13.07.2015 r.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400" dirty="0" smtClean="0">
                <a:latin typeface="Tahoma" pitchFamily="34" charset="0"/>
                <a:cs typeface="Tahoma" pitchFamily="34" charset="0"/>
              </a:rPr>
              <a:t>Konsultacje wewnętrzne w ramach poszczególnych wydziałów i jednostek Urzędu Miasta Siedlce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endParaRPr lang="pl-PL" sz="24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65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5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. Konsultacje i dyskusja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3601491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400" b="1" dirty="0" smtClean="0">
                <a:latin typeface="Tahoma" pitchFamily="34" charset="0"/>
                <a:cs typeface="Tahoma" pitchFamily="34" charset="0"/>
              </a:rPr>
              <a:t>Dotychczasowe konsultacje</a:t>
            </a:r>
            <a:r>
              <a:rPr lang="pl-PL" sz="2400" b="1" dirty="0" smtClean="0">
                <a:latin typeface="Tahoma" pitchFamily="34" charset="0"/>
                <a:cs typeface="Tahoma" pitchFamily="34" charset="0"/>
              </a:rPr>
              <a:t>: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Spotkanie konsultacyjne dotyczące syntezy ustaleń diagnostycznych oraz </a:t>
            </a:r>
            <a:r>
              <a:rPr lang="pl-PL" sz="2400" dirty="0" err="1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rangowania</a:t>
            </a: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zidentyfikowanych czynników rozwojowych – 15.06.2015 r.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Spotkanie konsultacyjne dotyczące zaproponowanej wizji rozwoju oraz celów strategicznych i szczegółowych – 13.07.2015 r.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Konsultacje wewnętrzne w ramach poszczególnych wydziałów i jednostek Urzędu Miasta Siedlce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400" dirty="0" smtClean="0">
                <a:latin typeface="Tahoma" pitchFamily="34" charset="0"/>
                <a:cs typeface="Tahoma" pitchFamily="34" charset="0"/>
              </a:rPr>
              <a:t>Konsultacje internetowe prowadzone przez Platformę Konsultacji Społecznych Urzędu Miasta Siedlce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endParaRPr lang="pl-PL" sz="24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36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5. Konsultacje i dyskusja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555701"/>
            <a:ext cx="8229600" cy="3601491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400" b="1" dirty="0" smtClean="0">
                <a:latin typeface="Tahoma" pitchFamily="34" charset="0"/>
                <a:cs typeface="Tahoma" pitchFamily="34" charset="0"/>
              </a:rPr>
              <a:t>Ankieta konsultacyjna: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endParaRPr lang="pl-PL" sz="2400" dirty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420888"/>
            <a:ext cx="7215608" cy="3853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845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>
                <a:latin typeface="Tahoma" pitchFamily="34" charset="0"/>
                <a:cs typeface="Tahoma" pitchFamily="34" charset="0"/>
              </a:rPr>
              <a:t>5. Konsultacje i dyskusja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699717"/>
            <a:ext cx="8229600" cy="3601491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200" b="1" dirty="0" smtClean="0">
                <a:latin typeface="Tahoma" pitchFamily="34" charset="0"/>
                <a:cs typeface="Tahoma" pitchFamily="34" charset="0"/>
              </a:rPr>
              <a:t>Moja opinia co do każdego z zaproponowanych celów:</a:t>
            </a:r>
            <a:endParaRPr lang="pl-PL" sz="2200" b="1" dirty="0" smtClean="0">
              <a:latin typeface="Tahoma" pitchFamily="34" charset="0"/>
              <a:cs typeface="Tahoma" pitchFamily="34" charset="0"/>
            </a:endParaRP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200" dirty="0" smtClean="0">
                <a:latin typeface="Tahoma" pitchFamily="34" charset="0"/>
                <a:cs typeface="Tahoma" pitchFamily="34" charset="0"/>
              </a:rPr>
              <a:t>Zdecydowanie zgadzam się, że taki cel powinien być realizowany priorytetowo,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200" dirty="0" smtClean="0">
                <a:latin typeface="Tahoma" pitchFamily="34" charset="0"/>
                <a:cs typeface="Tahoma" pitchFamily="34" charset="0"/>
              </a:rPr>
              <a:t>Raczej zgadzam </a:t>
            </a:r>
            <a:r>
              <a:rPr lang="pl-PL" sz="2200" dirty="0">
                <a:latin typeface="Tahoma" pitchFamily="34" charset="0"/>
                <a:cs typeface="Tahoma" pitchFamily="34" charset="0"/>
              </a:rPr>
              <a:t>się, że taki cel powinien być realizowany </a:t>
            </a:r>
            <a:r>
              <a:rPr lang="pl-PL" sz="2200" dirty="0" smtClean="0">
                <a:latin typeface="Tahoma" pitchFamily="34" charset="0"/>
                <a:cs typeface="Tahoma" pitchFamily="34" charset="0"/>
              </a:rPr>
              <a:t>ale nie priorytetowo</a:t>
            </a:r>
            <a:r>
              <a:rPr lang="pl-PL" sz="2200" dirty="0">
                <a:latin typeface="Tahoma" pitchFamily="34" charset="0"/>
                <a:cs typeface="Tahoma" pitchFamily="34" charset="0"/>
              </a:rPr>
              <a:t>,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200" dirty="0">
                <a:latin typeface="Tahoma" pitchFamily="34" charset="0"/>
                <a:cs typeface="Tahoma" pitchFamily="34" charset="0"/>
              </a:rPr>
              <a:t>Raczej </a:t>
            </a:r>
            <a:r>
              <a:rPr lang="pl-PL" sz="2200" dirty="0" smtClean="0">
                <a:latin typeface="Tahoma" pitchFamily="34" charset="0"/>
                <a:cs typeface="Tahoma" pitchFamily="34" charset="0"/>
              </a:rPr>
              <a:t>nie zgadzam </a:t>
            </a:r>
            <a:r>
              <a:rPr lang="pl-PL" sz="2200" dirty="0">
                <a:latin typeface="Tahoma" pitchFamily="34" charset="0"/>
                <a:cs typeface="Tahoma" pitchFamily="34" charset="0"/>
              </a:rPr>
              <a:t>się, że taki cel powinien być realizowany </a:t>
            </a:r>
            <a:r>
              <a:rPr lang="pl-PL" sz="2200" dirty="0" smtClean="0">
                <a:latin typeface="Tahoma" pitchFamily="34" charset="0"/>
                <a:cs typeface="Tahoma" pitchFamily="34" charset="0"/>
              </a:rPr>
              <a:t>w perspektywie 2025 r.,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200" dirty="0" smtClean="0">
                <a:latin typeface="Tahoma" pitchFamily="34" charset="0"/>
                <a:cs typeface="Tahoma" pitchFamily="34" charset="0"/>
              </a:rPr>
              <a:t>Nie </a:t>
            </a:r>
            <a:r>
              <a:rPr lang="pl-PL" sz="2200" dirty="0">
                <a:latin typeface="Tahoma" pitchFamily="34" charset="0"/>
                <a:cs typeface="Tahoma" pitchFamily="34" charset="0"/>
              </a:rPr>
              <a:t>zgadzam się, </a:t>
            </a:r>
            <a:r>
              <a:rPr lang="pl-PL" sz="2200" dirty="0" smtClean="0">
                <a:latin typeface="Tahoma" pitchFamily="34" charset="0"/>
                <a:cs typeface="Tahoma" pitchFamily="34" charset="0"/>
              </a:rPr>
              <a:t>aby </a:t>
            </a:r>
            <a:r>
              <a:rPr lang="pl-PL" sz="2200" dirty="0">
                <a:latin typeface="Tahoma" pitchFamily="34" charset="0"/>
                <a:cs typeface="Tahoma" pitchFamily="34" charset="0"/>
              </a:rPr>
              <a:t>taki cel </a:t>
            </a:r>
            <a:r>
              <a:rPr lang="pl-PL" sz="2200" dirty="0" smtClean="0">
                <a:latin typeface="Tahoma" pitchFamily="34" charset="0"/>
                <a:cs typeface="Tahoma" pitchFamily="34" charset="0"/>
              </a:rPr>
              <a:t>był w ogóle realizowany,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200" dirty="0" smtClean="0">
                <a:latin typeface="Tahoma" pitchFamily="34" charset="0"/>
                <a:cs typeface="Tahoma" pitchFamily="34" charset="0"/>
              </a:rPr>
              <a:t>Nie mam zdania.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endParaRPr lang="pl-PL" sz="2400" dirty="0"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endParaRPr lang="pl-PL" sz="2400" dirty="0" smtClean="0"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endParaRPr lang="pl-PL" sz="24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13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 smtClean="0">
                <a:latin typeface="Tahoma" pitchFamily="34" charset="0"/>
                <a:cs typeface="Tahoma" pitchFamily="34" charset="0"/>
              </a:rPr>
              <a:t>1. Wstęp</a:t>
            </a:r>
          </a:p>
        </p:txBody>
      </p:sp>
      <p:sp>
        <p:nvSpPr>
          <p:cNvPr id="20482" name="Symbol zastępczy zawartości 2"/>
          <p:cNvSpPr>
            <a:spLocks noGrp="1"/>
          </p:cNvSpPr>
          <p:nvPr>
            <p:ph idx="1"/>
          </p:nvPr>
        </p:nvSpPr>
        <p:spPr>
          <a:xfrm>
            <a:off x="611560" y="1412776"/>
            <a:ext cx="8280920" cy="865187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b="1" dirty="0" smtClean="0">
                <a:latin typeface="Tahoma" pitchFamily="34" charset="0"/>
                <a:cs typeface="Tahoma" pitchFamily="34" charset="0"/>
              </a:rPr>
              <a:t>Etapy opracowania strategii: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1. Szczegółowa diagnoza stanu (128 stron)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2. Synteza ustaleń diagnostycznych (metoda SWOT)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dirty="0" smtClean="0">
                <a:latin typeface="Tahoma" pitchFamily="34" charset="0"/>
                <a:cs typeface="Tahoma" pitchFamily="34" charset="0"/>
              </a:rPr>
              <a:t>3. </a:t>
            </a:r>
            <a:r>
              <a:rPr lang="pl-PL" sz="2400" dirty="0" err="1" smtClean="0">
                <a:latin typeface="Tahoma" pitchFamily="34" charset="0"/>
                <a:cs typeface="Tahoma" pitchFamily="34" charset="0"/>
              </a:rPr>
              <a:t>Rangowanie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 poszczególnych czynników rozwoju 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miasta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9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105991" y="2708920"/>
            <a:ext cx="7210425" cy="1143000"/>
          </a:xfrm>
        </p:spPr>
        <p:txBody>
          <a:bodyPr/>
          <a:lstStyle/>
          <a:p>
            <a:pPr algn="ctr" eaLnBrk="1" hangingPunct="1"/>
            <a:r>
              <a:rPr lang="pl-PL" sz="3600" dirty="0" smtClean="0">
                <a:latin typeface="Tahoma" pitchFamily="34" charset="0"/>
                <a:cs typeface="Tahoma" pitchFamily="34" charset="0"/>
              </a:rPr>
              <a:t>Dziękuję za </a:t>
            </a:r>
            <a:r>
              <a:rPr lang="pl-PL" sz="3600" dirty="0" smtClean="0">
                <a:latin typeface="Tahoma" pitchFamily="34" charset="0"/>
                <a:cs typeface="Tahoma" pitchFamily="34" charset="0"/>
              </a:rPr>
              <a:t>uwagę</a:t>
            </a:r>
            <a:br>
              <a:rPr lang="pl-PL" sz="3600" dirty="0" smtClean="0">
                <a:latin typeface="Tahoma" pitchFamily="34" charset="0"/>
                <a:cs typeface="Tahoma" pitchFamily="34" charset="0"/>
              </a:rPr>
            </a:br>
            <a:r>
              <a:rPr lang="pl-PL" sz="3600" dirty="0" smtClean="0">
                <a:latin typeface="Tahoma" pitchFamily="34" charset="0"/>
                <a:cs typeface="Tahoma" pitchFamily="34" charset="0"/>
              </a:rPr>
              <a:t>i zapraszam do dyskusji</a:t>
            </a:r>
            <a:endParaRPr lang="pl-PL" sz="3600" dirty="0" smtClean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79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 smtClean="0">
                <a:latin typeface="Tahoma" pitchFamily="34" charset="0"/>
                <a:cs typeface="Tahoma" pitchFamily="34" charset="0"/>
              </a:rPr>
              <a:t>1. Wstęp</a:t>
            </a:r>
          </a:p>
        </p:txBody>
      </p:sp>
      <p:sp>
        <p:nvSpPr>
          <p:cNvPr id="20482" name="Symbol zastępczy zawartości 2"/>
          <p:cNvSpPr>
            <a:spLocks noGrp="1"/>
          </p:cNvSpPr>
          <p:nvPr>
            <p:ph idx="1"/>
          </p:nvPr>
        </p:nvSpPr>
        <p:spPr>
          <a:xfrm>
            <a:off x="611560" y="1412776"/>
            <a:ext cx="8280920" cy="865187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b="1" dirty="0" smtClean="0">
                <a:latin typeface="Tahoma" pitchFamily="34" charset="0"/>
                <a:cs typeface="Tahoma" pitchFamily="34" charset="0"/>
              </a:rPr>
              <a:t>Etapy opracowania strategii: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1. Szczegółowa diagnoza stanu (128 stron)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2. Synteza ustaleń diagnostycznych (metoda SWOT)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3. </a:t>
            </a:r>
            <a:r>
              <a:rPr lang="pl-PL" sz="2400" dirty="0" err="1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Rangowanie</a:t>
            </a: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poszczególnych czynników rozwoju miasta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dirty="0" smtClean="0">
                <a:latin typeface="Tahoma" pitchFamily="34" charset="0"/>
                <a:cs typeface="Tahoma" pitchFamily="34" charset="0"/>
              </a:rPr>
              <a:t>4. Określenie powiązań pomiędzy zidentyfikowanymi czynnikami – wybór wariantu 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strategicznego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77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 smtClean="0">
                <a:latin typeface="Tahoma" pitchFamily="34" charset="0"/>
                <a:cs typeface="Tahoma" pitchFamily="34" charset="0"/>
              </a:rPr>
              <a:t>1. Wstęp</a:t>
            </a:r>
          </a:p>
        </p:txBody>
      </p:sp>
      <p:sp>
        <p:nvSpPr>
          <p:cNvPr id="20482" name="Symbol zastępczy zawartości 2"/>
          <p:cNvSpPr>
            <a:spLocks noGrp="1"/>
          </p:cNvSpPr>
          <p:nvPr>
            <p:ph idx="1"/>
          </p:nvPr>
        </p:nvSpPr>
        <p:spPr>
          <a:xfrm>
            <a:off x="611560" y="1412776"/>
            <a:ext cx="8280920" cy="865187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b="1" dirty="0" smtClean="0">
                <a:latin typeface="Tahoma" pitchFamily="34" charset="0"/>
                <a:cs typeface="Tahoma" pitchFamily="34" charset="0"/>
              </a:rPr>
              <a:t>Etapy opracowania strategii: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1. Szczegółowa diagnoza stanu (128 stron)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2. Synteza ustaleń diagnostycznych (metoda SWOT)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3. </a:t>
            </a:r>
            <a:r>
              <a:rPr lang="pl-PL" sz="2400" dirty="0" err="1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Rangowanie</a:t>
            </a: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poszczególnych czynników rozwoju miasta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4. Określenie powiązań pomiędzy zidentyfikowanymi czynnikami – wybór wariantu strategicznego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dirty="0" smtClean="0">
                <a:latin typeface="Tahoma" pitchFamily="34" charset="0"/>
                <a:cs typeface="Tahoma" pitchFamily="34" charset="0"/>
              </a:rPr>
              <a:t>5. Wyznaczenie celów i działań </a:t>
            </a:r>
            <a:r>
              <a:rPr lang="pl-PL" sz="2400" dirty="0" smtClean="0">
                <a:latin typeface="Tahoma" pitchFamily="34" charset="0"/>
                <a:cs typeface="Tahoma" pitchFamily="34" charset="0"/>
              </a:rPr>
              <a:t>rozwojowych</a:t>
            </a:r>
            <a:endParaRPr lang="pl-PL" sz="2400" dirty="0" smtClean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8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1476375" y="269875"/>
            <a:ext cx="7210425" cy="1143000"/>
          </a:xfrm>
        </p:spPr>
        <p:txBody>
          <a:bodyPr/>
          <a:lstStyle/>
          <a:p>
            <a:pPr eaLnBrk="1" hangingPunct="1"/>
            <a:r>
              <a:rPr lang="pl-PL" sz="2400" dirty="0" smtClean="0">
                <a:latin typeface="Tahoma" pitchFamily="34" charset="0"/>
                <a:cs typeface="Tahoma" pitchFamily="34" charset="0"/>
              </a:rPr>
              <a:t>1. Wstęp</a:t>
            </a:r>
          </a:p>
        </p:txBody>
      </p:sp>
      <p:sp>
        <p:nvSpPr>
          <p:cNvPr id="20482" name="Symbol zastępczy zawartości 2"/>
          <p:cNvSpPr>
            <a:spLocks noGrp="1"/>
          </p:cNvSpPr>
          <p:nvPr>
            <p:ph idx="1"/>
          </p:nvPr>
        </p:nvSpPr>
        <p:spPr>
          <a:xfrm>
            <a:off x="611560" y="1412776"/>
            <a:ext cx="8280920" cy="865187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b="1" dirty="0" smtClean="0">
                <a:latin typeface="Tahoma" pitchFamily="34" charset="0"/>
                <a:cs typeface="Tahoma" pitchFamily="34" charset="0"/>
              </a:rPr>
              <a:t>Etapy opracowania strategii: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1. Szczegółowa diagnoza stanu (128 stron)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2. Synteza ustaleń diagnostycznych (metoda SWOT)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3. </a:t>
            </a:r>
            <a:r>
              <a:rPr lang="pl-PL" sz="2400" dirty="0" err="1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Rangowanie</a:t>
            </a: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poszczególnych czynników rozwoju miasta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4. Określenie powiązań pomiędzy zidentyfikowanymi czynnikami – wybór wariantu strategicznego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5. Wyznaczenie celów i działań rozwojowych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400" dirty="0" smtClean="0">
                <a:latin typeface="Tahoma" pitchFamily="34" charset="0"/>
                <a:cs typeface="Tahoma" pitchFamily="34" charset="0"/>
              </a:rPr>
              <a:t>6. Identyfikacja priorytetowych projektów</a:t>
            </a:r>
          </a:p>
        </p:txBody>
      </p:sp>
    </p:spTree>
    <p:extLst>
      <p:ext uri="{BB962C8B-B14F-4D97-AF65-F5344CB8AC3E}">
        <p14:creationId xmlns:p14="http://schemas.microsoft.com/office/powerpoint/2010/main" val="237769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12158</TotalTime>
  <Words>2878</Words>
  <Application>Microsoft Office PowerPoint</Application>
  <PresentationFormat>Pokaz na ekranie (4:3)</PresentationFormat>
  <Paragraphs>404</Paragraphs>
  <Slides>60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60</vt:i4>
      </vt:variant>
    </vt:vector>
  </HeadingPairs>
  <TitlesOfParts>
    <vt:vector size="68" baseType="lpstr">
      <vt:lpstr>Arial</vt:lpstr>
      <vt:lpstr>Calibri</vt:lpstr>
      <vt:lpstr>Cambria</vt:lpstr>
      <vt:lpstr>Symbol</vt:lpstr>
      <vt:lpstr>Tahoma</vt:lpstr>
      <vt:lpstr>Times New Roman</vt:lpstr>
      <vt:lpstr>Wingdings</vt:lpstr>
      <vt:lpstr>Motyw pakietu Office</vt:lpstr>
      <vt:lpstr>Strategia rozwoju  Miasta Siedlce do 2025 roku w ramach spotkanie konsultacyjne – Siedlce, 30.09.2015 r.</vt:lpstr>
      <vt:lpstr>Plan prezentacji</vt:lpstr>
      <vt:lpstr>1. Wstęp</vt:lpstr>
      <vt:lpstr>1. Wstęp</vt:lpstr>
      <vt:lpstr>1. Wstęp</vt:lpstr>
      <vt:lpstr>1. Wstęp</vt:lpstr>
      <vt:lpstr>1. Wstęp</vt:lpstr>
      <vt:lpstr>1. Wstęp</vt:lpstr>
      <vt:lpstr>1. Wstęp</vt:lpstr>
      <vt:lpstr>2. Diagnoza i jej synteza</vt:lpstr>
      <vt:lpstr>2. Diagnoza i jej synteza</vt:lpstr>
      <vt:lpstr>2. Diagnoza i jej synteza</vt:lpstr>
      <vt:lpstr>2. Diagnoza i jej synteza</vt:lpstr>
      <vt:lpstr>2. Diagnoza i jej synteza</vt:lpstr>
      <vt:lpstr>2. Diagnoza i jej synteza</vt:lpstr>
      <vt:lpstr>2. Diagnoza i jej synteza</vt:lpstr>
      <vt:lpstr>2. Diagnoza i jej synteza</vt:lpstr>
      <vt:lpstr>2. Diagnoza i jej synteza</vt:lpstr>
      <vt:lpstr>2. Diagnoza i jej synteza</vt:lpstr>
      <vt:lpstr>2. Diagnoza i jej synteza</vt:lpstr>
      <vt:lpstr>2. Diagnoza i jej synteza</vt:lpstr>
      <vt:lpstr>2. Diagnoza i jej synteza</vt:lpstr>
      <vt:lpstr>2. Diagnoza i jej synteza</vt:lpstr>
      <vt:lpstr>2. Diagnoza i jej synteza</vt:lpstr>
      <vt:lpstr>2. Diagnoza i jej synteza</vt:lpstr>
      <vt:lpstr>2. Diagnoza i jej synteza</vt:lpstr>
      <vt:lpstr>2. Diagnoza i jej synteza</vt:lpstr>
      <vt:lpstr>2. Diagnoza i jej synteza</vt:lpstr>
      <vt:lpstr>2. Diagnoza i jej synteza</vt:lpstr>
      <vt:lpstr>2. Diagnoza i jej synteza</vt:lpstr>
      <vt:lpstr>2. Diagnoza i jej synteza</vt:lpstr>
      <vt:lpstr>2. Diagnoza i jej synteza</vt:lpstr>
      <vt:lpstr>2. Diagnoza i jej synteza</vt:lpstr>
      <vt:lpstr>2. Diagnoza i jej synteza</vt:lpstr>
      <vt:lpstr>2. Diagnoza i jej synteza</vt:lpstr>
      <vt:lpstr>3. Cele i działania</vt:lpstr>
      <vt:lpstr>3. Cele i działania</vt:lpstr>
      <vt:lpstr>3. Cele i działania</vt:lpstr>
      <vt:lpstr>3. Cele i działania</vt:lpstr>
      <vt:lpstr>3. Cele i działania</vt:lpstr>
      <vt:lpstr>3. Cele i działania</vt:lpstr>
      <vt:lpstr>3. Cele i działania</vt:lpstr>
      <vt:lpstr>3. Cele i działania</vt:lpstr>
      <vt:lpstr>4. Propozycje projektów</vt:lpstr>
      <vt:lpstr>4. Propozycje projektów</vt:lpstr>
      <vt:lpstr>4. Propozycje projektów</vt:lpstr>
      <vt:lpstr>4. Propozycje projektów</vt:lpstr>
      <vt:lpstr>4. Propozycje projektów</vt:lpstr>
      <vt:lpstr>4. Propozycje projektów</vt:lpstr>
      <vt:lpstr>4. Propozycje projektów</vt:lpstr>
      <vt:lpstr>4. Propozycje projektów</vt:lpstr>
      <vt:lpstr>4. Propozycje projektów</vt:lpstr>
      <vt:lpstr>5. Konsultacje i dyskusja</vt:lpstr>
      <vt:lpstr>5. Konsultacje i dyskusja</vt:lpstr>
      <vt:lpstr>5. Konsultacje i dyskusja</vt:lpstr>
      <vt:lpstr>5. Konsultacje i dyskusja</vt:lpstr>
      <vt:lpstr>5. Konsultacje i dyskusja</vt:lpstr>
      <vt:lpstr>5. Konsultacje i dyskusja</vt:lpstr>
      <vt:lpstr>5. Konsultacje i dyskusja</vt:lpstr>
      <vt:lpstr>Dziękuję za uwagę i zapraszam do dyskusji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Wizja</dc:title>
  <dc:creator>Marcin Ługawiak</dc:creator>
  <cp:lastModifiedBy>Bartłomiej Kołsut</cp:lastModifiedBy>
  <cp:revision>533</cp:revision>
  <dcterms:created xsi:type="dcterms:W3CDTF">2013-04-02T09:25:21Z</dcterms:created>
  <dcterms:modified xsi:type="dcterms:W3CDTF">2015-09-30T07:11:09Z</dcterms:modified>
</cp:coreProperties>
</file>