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384" r:id="rId3"/>
    <p:sldId id="372" r:id="rId4"/>
    <p:sldId id="366" r:id="rId5"/>
    <p:sldId id="367" r:id="rId6"/>
    <p:sldId id="369" r:id="rId7"/>
    <p:sldId id="377" r:id="rId8"/>
    <p:sldId id="323" r:id="rId9"/>
    <p:sldId id="389" r:id="rId10"/>
    <p:sldId id="360" r:id="rId11"/>
    <p:sldId id="361" r:id="rId12"/>
    <p:sldId id="363" r:id="rId13"/>
    <p:sldId id="362" r:id="rId14"/>
    <p:sldId id="388" r:id="rId15"/>
    <p:sldId id="365" r:id="rId16"/>
    <p:sldId id="375" r:id="rId17"/>
    <p:sldId id="376" r:id="rId18"/>
    <p:sldId id="382" r:id="rId19"/>
    <p:sldId id="383" r:id="rId20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5737" autoAdjust="0"/>
  </p:normalViewPr>
  <p:slideViewPr>
    <p:cSldViewPr>
      <p:cViewPr varScale="1">
        <p:scale>
          <a:sx n="104" d="100"/>
          <a:sy n="104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7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Liczba</a:t>
            </a:r>
            <a:r>
              <a:rPr lang="pl-PL" baseline="0" dirty="0"/>
              <a:t> </a:t>
            </a:r>
            <a:r>
              <a:rPr lang="pl-PL" baseline="0" dirty="0" smtClean="0"/>
              <a:t>szkół w Delegaturze w Siedlcach </a:t>
            </a:r>
            <a:endParaRPr lang="pl-PL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w zespołach szkół</c:v>
                </c:pt>
              </c:strCache>
            </c:strRef>
          </c:tx>
          <c:invertIfNegative val="0"/>
          <c:dLbls>
            <c:delete val="1"/>
          </c:dLbls>
          <c:cat>
            <c:strRef>
              <c:f>Arkusz1!$C$2:$G$2</c:f>
              <c:strCache>
                <c:ptCount val="5"/>
                <c:pt idx="0">
                  <c:v>szkoły podstawowe</c:v>
                </c:pt>
                <c:pt idx="1">
                  <c:v>gimnazja</c:v>
                </c:pt>
                <c:pt idx="2">
                  <c:v>licea ogólnokształcące</c:v>
                </c:pt>
                <c:pt idx="3">
                  <c:v>technika</c:v>
                </c:pt>
                <c:pt idx="4">
                  <c:v>zasadnicze szkoły zawodowe</c:v>
                </c:pt>
              </c:strCache>
            </c:strRef>
          </c:cat>
          <c:val>
            <c:numRef>
              <c:f>Arkusz1!$C$3:$G$3</c:f>
              <c:numCache>
                <c:formatCode>General</c:formatCode>
                <c:ptCount val="5"/>
                <c:pt idx="0">
                  <c:v>91</c:v>
                </c:pt>
                <c:pt idx="1">
                  <c:v>78</c:v>
                </c:pt>
                <c:pt idx="2">
                  <c:v>23</c:v>
                </c:pt>
                <c:pt idx="3">
                  <c:v>16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9C-4FAD-8B9E-A977232E6A41}"/>
            </c:ext>
          </c:extLst>
        </c:ser>
        <c:ser>
          <c:idx val="1"/>
          <c:order val="1"/>
          <c:tx>
            <c:strRef>
              <c:f>Arkusz1!$B$4</c:f>
              <c:strCache>
                <c:ptCount val="1"/>
                <c:pt idx="0">
                  <c:v>samodzielne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768570318235594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9C-4FAD-8B9E-A977232E6A41}"/>
                </c:ext>
              </c:extLst>
            </c:dLbl>
            <c:dLbl>
              <c:idx val="1"/>
              <c:layout>
                <c:manualLayout>
                  <c:x val="-5.4342851647172167E-17"/>
                  <c:y val="-7.42910223906281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9C-4FAD-8B9E-A977232E6A41}"/>
                </c:ext>
              </c:extLst>
            </c:dLbl>
            <c:dLbl>
              <c:idx val="2"/>
              <c:layout>
                <c:manualLayout>
                  <c:x val="0"/>
                  <c:y val="-5.78831291921843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9C-4FAD-8B9E-A977232E6A41}"/>
                </c:ext>
              </c:extLst>
            </c:dLbl>
            <c:dLbl>
              <c:idx val="3"/>
              <c:layout>
                <c:manualLayout>
                  <c:x val="1.8277357606431787E-3"/>
                  <c:y val="-3.41757801108194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B9C-4FAD-8B9E-A977232E6A41}"/>
                </c:ext>
              </c:extLst>
            </c:dLbl>
            <c:dLbl>
              <c:idx val="4"/>
              <c:layout>
                <c:manualLayout>
                  <c:x val="1.4820948932843909E-3"/>
                  <c:y val="-2.63742980964088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B9C-4FAD-8B9E-A977232E6A41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Arkusz1!$C$2:$G$2</c:f>
              <c:strCache>
                <c:ptCount val="5"/>
                <c:pt idx="0">
                  <c:v>szkoły podstawowe</c:v>
                </c:pt>
                <c:pt idx="1">
                  <c:v>gimnazja</c:v>
                </c:pt>
                <c:pt idx="2">
                  <c:v>licea ogólnokształcące</c:v>
                </c:pt>
                <c:pt idx="3">
                  <c:v>technika</c:v>
                </c:pt>
                <c:pt idx="4">
                  <c:v>zasadnicze szkoły zawodowe</c:v>
                </c:pt>
              </c:strCache>
            </c:strRef>
          </c:cat>
          <c:val>
            <c:numRef>
              <c:f>Arkusz1!$C$4:$G$4</c:f>
              <c:numCache>
                <c:formatCode>General</c:formatCode>
                <c:ptCount val="5"/>
                <c:pt idx="0">
                  <c:v>102</c:v>
                </c:pt>
                <c:pt idx="1">
                  <c:v>35</c:v>
                </c:pt>
                <c:pt idx="2">
                  <c:v>20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9C-4FAD-8B9E-A977232E6A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7402880"/>
        <c:axId val="144047424"/>
      </c:barChart>
      <c:catAx>
        <c:axId val="17740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047424"/>
        <c:crosses val="autoZero"/>
        <c:auto val="1"/>
        <c:lblAlgn val="ctr"/>
        <c:lblOffset val="100"/>
        <c:noMultiLvlLbl val="0"/>
      </c:catAx>
      <c:valAx>
        <c:axId val="1440474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74028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pattFill prst="ltDnDiag">
          <a:fgClr>
            <a:schemeClr val="bg2"/>
          </a:fgClr>
          <a:bgClr>
            <a:schemeClr val="bg1"/>
          </a:bgClr>
        </a:patt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Liczba uczniów w gimnazjach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roku szkolnym 2016/2017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Arkusz3!$B$25:$B$27</c:f>
              <c:strCache>
                <c:ptCount val="3"/>
                <c:pt idx="0">
                  <c:v>kl.I</c:v>
                </c:pt>
                <c:pt idx="1">
                  <c:v>kl.II</c:v>
                </c:pt>
                <c:pt idx="2">
                  <c:v>kl.III</c:v>
                </c:pt>
              </c:strCache>
            </c:strRef>
          </c:cat>
          <c:val>
            <c:numRef>
              <c:f>Arkusz3!$C$25:$C$27</c:f>
              <c:numCache>
                <c:formatCode>General</c:formatCode>
                <c:ptCount val="3"/>
                <c:pt idx="0">
                  <c:v>4336</c:v>
                </c:pt>
                <c:pt idx="1">
                  <c:v>4511</c:v>
                </c:pt>
                <c:pt idx="2">
                  <c:v>4455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FD-4876-A10F-CEF89C1661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0192768"/>
        <c:axId val="137545984"/>
      </c:barChart>
      <c:catAx>
        <c:axId val="18019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545984"/>
        <c:crosses val="autoZero"/>
        <c:auto val="1"/>
        <c:lblAlgn val="ctr"/>
        <c:lblOffset val="100"/>
        <c:noMultiLvlLbl val="0"/>
      </c:catAx>
      <c:valAx>
        <c:axId val="137545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0192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Liczba uczniów w gimnazjach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roku szkolnym 2017/2018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Arkusz3!$I$25:$I$27</c:f>
              <c:strCache>
                <c:ptCount val="3"/>
                <c:pt idx="0">
                  <c:v>kl.I</c:v>
                </c:pt>
                <c:pt idx="1">
                  <c:v>kl.II</c:v>
                </c:pt>
                <c:pt idx="2">
                  <c:v>kl.III</c:v>
                </c:pt>
              </c:strCache>
            </c:strRef>
          </c:cat>
          <c:val>
            <c:numRef>
              <c:f>Arkusz3!$J$25:$J$27</c:f>
              <c:numCache>
                <c:formatCode>General</c:formatCode>
                <c:ptCount val="3"/>
                <c:pt idx="1">
                  <c:v>4336</c:v>
                </c:pt>
                <c:pt idx="2">
                  <c:v>4511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AA-4FF3-A2C2-7E938D0EE6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101056"/>
        <c:axId val="137547712"/>
      </c:barChart>
      <c:catAx>
        <c:axId val="18110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547712"/>
        <c:crosses val="autoZero"/>
        <c:auto val="1"/>
        <c:lblAlgn val="ctr"/>
        <c:lblOffset val="100"/>
        <c:noMultiLvlLbl val="0"/>
      </c:catAx>
      <c:valAx>
        <c:axId val="137547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110105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82FC7-2398-4AF2-BF17-6FBB1571A95E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0BA1A-E1BB-4949-BC2A-40CE935AE6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085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F2750-667C-4286-B94D-EE883D16C394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77553"/>
            <a:ext cx="5438464" cy="39090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4958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431258"/>
            <a:ext cx="2944958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29D94-4648-4CE6-A686-54C657AB02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62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388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074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30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01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688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34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363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536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074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49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67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50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205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12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40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94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04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9D94-4648-4CE6-A686-54C657AB02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97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27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9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230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76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24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58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20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26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971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745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739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42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93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4183-7F42-4C29-AE2F-26721A0E7477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0618-4F4C-426F-BDDC-DDF449A8D05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6A826B-E0D1-4C0A-A679-25723337CCA3}" type="datetimeFigureOut">
              <a:rPr lang="pl-PL" smtClean="0"/>
              <a:pPr>
                <a:defRPr/>
              </a:pPr>
              <a:t>2016-11-29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017ACB-93C3-45DD-9ACA-35ED59D277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dobraszkola.ostroleka@kuratorium.waw.pl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dobraszkola.ciechanow@kuratorium.waw.p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obraszkola.siedlce@kuratorium.waw.pl" TargetMode="External"/><Relationship Id="rId5" Type="http://schemas.openxmlformats.org/officeDocument/2006/relationships/hyperlink" Target="mailto:dobraszkola.plock@kuratorium.waw.pl" TargetMode="External"/><Relationship Id="rId4" Type="http://schemas.openxmlformats.org/officeDocument/2006/relationships/hyperlink" Target="mailto:dobraszkola.warszawa@kuratorium.waw.pl" TargetMode="External"/><Relationship Id="rId9" Type="http://schemas.openxmlformats.org/officeDocument/2006/relationships/hyperlink" Target="mailto:dobraszkola.radom@kuratorium.waw.p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edukacji.men.gov.p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9" y="1916832"/>
            <a:ext cx="3997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6" y="2060848"/>
            <a:ext cx="34575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1982562" y="3789040"/>
            <a:ext cx="5136697" cy="533672"/>
            <a:chOff x="2973843" y="5683552"/>
            <a:chExt cx="7705045" cy="800507"/>
          </a:xfrm>
        </p:grpSpPr>
        <p:sp>
          <p:nvSpPr>
            <p:cNvPr id="9" name="Prostokąt: zaokrąglone rogi 8"/>
            <p:cNvSpPr/>
            <p:nvPr/>
          </p:nvSpPr>
          <p:spPr bwMode="auto">
            <a:xfrm>
              <a:off x="2973843" y="5683552"/>
              <a:ext cx="7220628" cy="790575"/>
            </a:xfrm>
            <a:prstGeom prst="roundRect">
              <a:avLst/>
            </a:prstGeom>
            <a:noFill/>
            <a:ln w="5715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04815">
                <a:defRPr/>
              </a:pPr>
              <a:endParaRPr lang="pl-PL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02" name="pole tekstowe 9"/>
            <p:cNvSpPr txBox="1">
              <a:spLocks noChangeArrowheads="1"/>
            </p:cNvSpPr>
            <p:nvPr/>
          </p:nvSpPr>
          <p:spPr bwMode="auto">
            <a:xfrm>
              <a:off x="3244627" y="5791561"/>
              <a:ext cx="7434261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04815"/>
              <a:r>
                <a:rPr lang="pl-PL" altLang="pl-PL" sz="2400" b="1" dirty="0">
                  <a:solidFill>
                    <a:srgbClr val="1C1C4E"/>
                  </a:solidFill>
                  <a:latin typeface="Calibri" panose="020F0502020204030204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sz="1200" b="1" dirty="0">
                <a:solidFill>
                  <a:srgbClr val="1C1C4E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2987824" y="5733256"/>
            <a:ext cx="338437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Siedlce, 30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listopada 2016 r.</a:t>
            </a:r>
          </a:p>
        </p:txBody>
      </p:sp>
      <p:pic>
        <p:nvPicPr>
          <p:cNvPr id="5122" name="Picture 2" descr="nowe logo MKO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57" y="4726795"/>
            <a:ext cx="1237613" cy="8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1635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393504"/>
            <a:ext cx="8568952" cy="4464496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pl-PL" sz="2800" b="1" dirty="0" smtClean="0">
                <a:latin typeface="+mn-lt"/>
                <a:cs typeface="Arial" panose="020B0604020202020204" pitchFamily="34" charset="0"/>
              </a:rPr>
              <a:t>Nauczyciele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Ciągłość </a:t>
            </a:r>
            <a:r>
              <a:rPr lang="pl-PL" sz="2400" dirty="0">
                <a:latin typeface="+mn-lt"/>
                <a:cs typeface="Arial" panose="020B0604020202020204" pitchFamily="34" charset="0"/>
              </a:rPr>
              <a:t>zatrudnienia 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nauczycieli i pracowników niebędących nauczycielami szkół przekształcanych 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z mocy ustawy stają się pracownikami szkół tworzonych w ramach nowego systemu.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Propozycja elastycznych rozwiązań kadrowych 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uzupełnianie etatu, 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możliwość skorzystania ze stanu nieczynnego, 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możliwość przeniesienia do innej szkoły,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ograniczenie zatrudnienia, 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podejmowanie dodatkowego zatrudnienia za zgodą dyrektora,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sposób przydzielania godzin ponadwymiarowych  w szkołach 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 ponadpodstawowych w roku szkolnym 2019/2020.</a:t>
            </a:r>
            <a:r>
              <a:rPr lang="pl-PL" sz="2400" dirty="0">
                <a:latin typeface="+mn-lt"/>
                <a:cs typeface="Arial" panose="020B0604020202020204" pitchFamily="34" charset="0"/>
              </a:rPr>
              <a:t/>
            </a:r>
            <a:br>
              <a:rPr lang="pl-PL" sz="2400" dirty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9205"/>
            <a:ext cx="9144793" cy="61635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7371" y="1772816"/>
            <a:ext cx="8748464" cy="5256584"/>
          </a:xfrm>
        </p:spPr>
        <p:txBody>
          <a:bodyPr>
            <a:normAutofit fontScale="90000"/>
          </a:bodyPr>
          <a:lstStyle/>
          <a:p>
            <a:pPr algn="l"/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300" dirty="0" smtClean="0">
                <a:latin typeface="+mn-lt"/>
                <a:cs typeface="Arial" panose="020B0604020202020204" pitchFamily="34" charset="0"/>
              </a:rPr>
              <a:t>                    </a:t>
            </a:r>
            <a:r>
              <a:rPr lang="pl-PL" sz="3300" b="1" dirty="0" smtClean="0">
                <a:latin typeface="+mn-lt"/>
                <a:cs typeface="Arial" panose="020B0604020202020204" pitchFamily="34" charset="0"/>
              </a:rPr>
              <a:t>Pierwszeństwo w zatrudnieniu      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+mn-lt"/>
                <a:cs typeface="Arial" panose="020B0604020202020204" pitchFamily="34" charset="0"/>
              </a:rPr>
              <a:t>W okresie do dnia 31 sierpnia 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2020 </a:t>
            </a:r>
            <a:r>
              <a:rPr lang="pl-PL" sz="2400" dirty="0">
                <a:latin typeface="+mn-lt"/>
                <a:cs typeface="Arial" panose="020B0604020202020204" pitchFamily="34" charset="0"/>
              </a:rPr>
              <a:t>r. pierwszeństwo w 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zatrudnieniu 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na </a:t>
            </a:r>
            <a:r>
              <a:rPr lang="pl-PL" sz="2400" dirty="0">
                <a:latin typeface="+mn-lt"/>
                <a:cs typeface="Arial" panose="020B0604020202020204" pitchFamily="34" charset="0"/>
              </a:rPr>
              <a:t>wolnych stanowiskach pracy dla nauczycieli w 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szkołach prowadzonych przez </a:t>
            </a:r>
            <a:r>
              <a:rPr lang="pl-PL" sz="2400" dirty="0" err="1" smtClean="0">
                <a:latin typeface="+mn-lt"/>
                <a:cs typeface="Arial" panose="020B0604020202020204" pitchFamily="34" charset="0"/>
              </a:rPr>
              <a:t>jst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+mn-lt"/>
                <a:cs typeface="Arial" panose="020B0604020202020204" pitchFamily="34" charset="0"/>
              </a:rPr>
              <a:t>przysługuje 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nauczycielom: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przeniesionym </a:t>
            </a:r>
            <a:r>
              <a:rPr lang="pl-PL" sz="2400" dirty="0">
                <a:latin typeface="+mn-lt"/>
                <a:cs typeface="Arial" panose="020B0604020202020204" pitchFamily="34" charset="0"/>
              </a:rPr>
              <a:t>w 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stan nieczynny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którzy otrzymali informację o przeniesieniu w stan nieczynny z początkiem 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 kolejnego roku szkolnego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którzy złożyli wniosek o przeniesienie w stan  nieczynny w trybie art. 20 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 ust. 5c Karty Nauczyciela</a:t>
            </a:r>
            <a:r>
              <a:rPr lang="pl-PL" sz="2400" dirty="0">
                <a:latin typeface="+mn-lt"/>
                <a:cs typeface="Arial" panose="020B0604020202020204" pitchFamily="34" charset="0"/>
              </a:rPr>
              <a:t/>
            </a:r>
            <a:br>
              <a:rPr lang="pl-PL" sz="2400" dirty="0">
                <a:latin typeface="+mn-lt"/>
                <a:cs typeface="Arial" panose="020B0604020202020204" pitchFamily="34" charset="0"/>
              </a:rPr>
            </a:br>
            <a:r>
              <a:rPr lang="pl-PL" sz="2400" dirty="0" smtClean="0">
                <a:latin typeface="+mn-lt"/>
                <a:cs typeface="Arial" panose="020B0604020202020204" pitchFamily="34" charset="0"/>
              </a:rPr>
              <a:t>- z którymi rozwiązano stosunek pracy w związku z wygaszaniem </a:t>
            </a:r>
            <a:br>
              <a:rPr lang="pl-PL" sz="2400" dirty="0" smtClean="0">
                <a:latin typeface="+mn-lt"/>
                <a:cs typeface="Arial" panose="020B0604020202020204" pitchFamily="34" charset="0"/>
              </a:rPr>
            </a:br>
            <a:r>
              <a:rPr lang="pl-PL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+mn-lt"/>
                <a:cs typeface="Arial" panose="020B0604020202020204" pitchFamily="34" charset="0"/>
              </a:rPr>
              <a:t> gimnazjum, z dniem wypowiedzenia im stosunku pracy</a:t>
            </a:r>
            <a:r>
              <a:rPr lang="pl-PL" sz="2400" dirty="0">
                <a:latin typeface="+mn-lt"/>
                <a:cs typeface="Arial" panose="020B0604020202020204" pitchFamily="34" charset="0"/>
              </a:rPr>
              <a:t/>
            </a:r>
            <a:br>
              <a:rPr lang="pl-PL" sz="2400" dirty="0">
                <a:latin typeface="+mn-lt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5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5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1" descr="o urzedzie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3" y="0"/>
            <a:ext cx="9144000" cy="61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5516" y="2433369"/>
            <a:ext cx="871296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l-PL" sz="2500" b="1" dirty="0" smtClean="0">
                <a:cs typeface="Arial" panose="020B0604020202020204" pitchFamily="34" charset="0"/>
              </a:rPr>
              <a:t>Informacja o wolnych miejscach pracy dla nauczycieli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200" dirty="0" smtClean="0">
                <a:cs typeface="Arial" panose="020B0604020202020204" pitchFamily="34" charset="0"/>
              </a:rPr>
              <a:t>W </a:t>
            </a:r>
            <a:r>
              <a:rPr lang="pl-PL" sz="2200" dirty="0">
                <a:cs typeface="Arial" panose="020B0604020202020204" pitchFamily="34" charset="0"/>
              </a:rPr>
              <a:t>okresie do dnia 31 sierpnia 2023 r. dyrektor szkoły </a:t>
            </a:r>
            <a:r>
              <a:rPr lang="pl-PL" sz="2200" dirty="0" smtClean="0">
                <a:cs typeface="Arial" panose="020B0604020202020204" pitchFamily="34" charset="0"/>
              </a:rPr>
              <a:t>prowadzonej przez </a:t>
            </a:r>
            <a:r>
              <a:rPr lang="pl-PL" sz="2200" dirty="0" err="1" smtClean="0">
                <a:cs typeface="Arial" panose="020B0604020202020204" pitchFamily="34" charset="0"/>
              </a:rPr>
              <a:t>jst</a:t>
            </a:r>
            <a:r>
              <a:rPr lang="pl-PL" sz="2200" dirty="0" smtClean="0">
                <a:cs typeface="Arial" panose="020B0604020202020204" pitchFamily="34" charset="0"/>
              </a:rPr>
              <a:t> </a:t>
            </a:r>
            <a:r>
              <a:rPr lang="pl-PL" sz="2200" dirty="0">
                <a:cs typeface="Arial" panose="020B0604020202020204" pitchFamily="34" charset="0"/>
              </a:rPr>
              <a:t>informuje kuratora oświaty </a:t>
            </a:r>
            <a:r>
              <a:rPr lang="pl-PL" sz="2200" dirty="0" smtClean="0">
                <a:cs typeface="Arial" panose="020B0604020202020204" pitchFamily="34" charset="0"/>
              </a:rPr>
              <a:t>sprawującego </a:t>
            </a:r>
            <a:r>
              <a:rPr lang="pl-PL" sz="2200" dirty="0">
                <a:cs typeface="Arial" panose="020B0604020202020204" pitchFamily="34" charset="0"/>
              </a:rPr>
              <a:t>nadzór pedagogiczny nad </a:t>
            </a:r>
            <a:r>
              <a:rPr lang="pl-PL" sz="2200" dirty="0" smtClean="0">
                <a:cs typeface="Arial" panose="020B0604020202020204" pitchFamily="34" charset="0"/>
              </a:rPr>
              <a:t>szkołą </a:t>
            </a:r>
          </a:p>
          <a:p>
            <a:pPr algn="just"/>
            <a:r>
              <a:rPr lang="pl-PL" sz="2200" dirty="0" smtClean="0">
                <a:cs typeface="Arial" panose="020B0604020202020204" pitchFamily="34" charset="0"/>
              </a:rPr>
              <a:t>o </a:t>
            </a:r>
            <a:r>
              <a:rPr lang="pl-PL" sz="2200" dirty="0">
                <a:cs typeface="Arial" panose="020B0604020202020204" pitchFamily="34" charset="0"/>
              </a:rPr>
              <a:t>wolnych stanowiskach pracy dla nauczycieli. </a:t>
            </a:r>
          </a:p>
          <a:p>
            <a:pPr algn="just"/>
            <a:r>
              <a:rPr lang="pl-PL" sz="2200" dirty="0" smtClean="0">
                <a:cs typeface="Arial" panose="020B0604020202020204" pitchFamily="34" charset="0"/>
              </a:rPr>
              <a:t>Informacje </a:t>
            </a:r>
            <a:r>
              <a:rPr lang="pl-PL" sz="2200" dirty="0">
                <a:cs typeface="Arial" panose="020B0604020202020204" pitchFamily="34" charset="0"/>
              </a:rPr>
              <a:t>kurator oświaty udostępnia na stronie </a:t>
            </a:r>
            <a:r>
              <a:rPr lang="pl-PL" sz="2200" dirty="0" smtClean="0">
                <a:cs typeface="Arial" panose="020B0604020202020204" pitchFamily="34" charset="0"/>
              </a:rPr>
              <a:t>internetowej </a:t>
            </a:r>
            <a:r>
              <a:rPr lang="pl-PL" sz="2200" dirty="0">
                <a:cs typeface="Arial" panose="020B0604020202020204" pitchFamily="34" charset="0"/>
              </a:rPr>
              <a:t>kuratorium oświaty. </a:t>
            </a:r>
            <a:endParaRPr lang="pl-PL" sz="2200" dirty="0" smtClean="0">
              <a:cs typeface="Arial" panose="020B0604020202020204" pitchFamily="34" charset="0"/>
            </a:endParaRP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02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" descr="o urzedzie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3" y="0"/>
            <a:ext cx="9144000" cy="61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 smtClean="0"/>
              <a:t>Od 2010 r. na stronie internetowej kuratorium oświaty funkcjonuje Mazowiecki Bank Ofert Pracy dla Nauczycieli.</a:t>
            </a:r>
            <a:endParaRPr lang="pl-PL" sz="2200" dirty="0"/>
          </a:p>
        </p:txBody>
      </p:sp>
      <p:pic>
        <p:nvPicPr>
          <p:cNvPr id="15" name="Obraz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2348880"/>
            <a:ext cx="836327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1" descr="o urzedzie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3" y="0"/>
            <a:ext cx="9144000" cy="61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5516" y="2181632"/>
            <a:ext cx="87129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pl-PL" sz="2500" b="1" dirty="0" smtClean="0">
                <a:cs typeface="Arial" panose="020B0604020202020204" pitchFamily="34" charset="0"/>
              </a:rPr>
              <a:t>Dyrektorzy</a:t>
            </a:r>
          </a:p>
          <a:p>
            <a:endParaRPr lang="pl-PL" sz="2500" b="1" dirty="0">
              <a:cs typeface="Arial" panose="020B0604020202020204" pitchFamily="34" charset="0"/>
            </a:endParaRPr>
          </a:p>
          <a:p>
            <a:pPr algn="just"/>
            <a:r>
              <a:rPr lang="pl-PL" sz="2200" dirty="0" smtClean="0">
                <a:cs typeface="Arial" panose="020B0604020202020204" pitchFamily="34" charset="0"/>
              </a:rPr>
              <a:t>W szkołach przekształcanych z mocy prawa dyrektorzy, wicedyrektorzy zajmują stanowiska do końca okresu, na jaki mieli powierzenie.</a:t>
            </a:r>
          </a:p>
          <a:p>
            <a:pPr algn="just"/>
            <a:r>
              <a:rPr lang="pl-PL" sz="2200" dirty="0" smtClean="0">
                <a:cs typeface="Arial" panose="020B0604020202020204" pitchFamily="34" charset="0"/>
              </a:rPr>
              <a:t>W przypadku szkół, w których będą funkcjonowały oddziały gimnazjalne możliwe będzie przedłużenie powierzenia stanowiska dyrektora do 31.08.2019 r. </a:t>
            </a:r>
            <a:endParaRPr lang="pl-PL" sz="22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2855"/>
            <a:ext cx="9144793" cy="6163590"/>
          </a:xfrm>
          <a:prstGeom prst="rect">
            <a:avLst/>
          </a:prstGeom>
        </p:spPr>
      </p:pic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0" y="1557338"/>
            <a:ext cx="91440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pl-PL" altLang="pl-PL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spieramy </a:t>
            </a:r>
            <a:r>
              <a:rPr lang="pl-PL" altLang="pl-PL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rodziców, szkoły i samorządy</a:t>
            </a:r>
            <a:endParaRPr lang="pl-PL" altLang="pl-PL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7000"/>
              </a:lnSpc>
              <a:spcBef>
                <a:spcPct val="0"/>
              </a:spcBef>
              <a:spcAft>
                <a:spcPts val="800"/>
              </a:spcAft>
            </a:pPr>
            <a:endParaRPr lang="pl-PL" alt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7000"/>
              </a:lnSpc>
              <a:spcBef>
                <a:spcPct val="0"/>
              </a:spcBef>
              <a:spcAft>
                <a:spcPts val="800"/>
              </a:spcAft>
            </a:pP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października spotkanie informacyjne dla wszystkich samorządów województwa,</a:t>
            </a:r>
          </a:p>
          <a:p>
            <a:pPr algn="just" eaLnBrk="1" hangingPunct="1">
              <a:lnSpc>
                <a:spcPct val="87000"/>
              </a:lnSpc>
              <a:spcBef>
                <a:spcPct val="0"/>
              </a:spcBef>
              <a:spcAft>
                <a:spcPts val="800"/>
              </a:spcAft>
            </a:pP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październiku odbyły się także spotkania z dyrektorami samodzielnych gimnazjów (6 spotkań z udziałem ponad 300 dyrektorów</a:t>
            </a:r>
            <a:r>
              <a:rPr lang="pl-PL" alt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</a:p>
          <a:p>
            <a:pPr algn="just">
              <a:lnSpc>
                <a:spcPct val="87000"/>
              </a:lnSpc>
              <a:spcBef>
                <a:spcPct val="0"/>
              </a:spcBef>
              <a:spcAft>
                <a:spcPts val="800"/>
              </a:spcAft>
            </a:pP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listopada spotkanie z nauczycielami szkół każdego typu z rejonu warszawskiego (przewidywana liczba uczestników 550), </a:t>
            </a:r>
          </a:p>
          <a:p>
            <a:pPr algn="just" eaLnBrk="1" hangingPunct="1">
              <a:lnSpc>
                <a:spcPct val="87000"/>
              </a:lnSpc>
              <a:spcBef>
                <a:spcPct val="0"/>
              </a:spcBef>
              <a:spcAft>
                <a:spcPts val="800"/>
              </a:spcAft>
            </a:pP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listopadzie i grudniu odbywają się kolejne spotkania z przedstawicielami samorządów terytorialnych województwa (5 spotkań w regionach</a:t>
            </a:r>
            <a:r>
              <a:rPr lang="pl-PL" alt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</a:p>
          <a:p>
            <a:pPr algn="just" eaLnBrk="1" hangingPunct="1">
              <a:lnSpc>
                <a:spcPct val="87000"/>
              </a:lnSpc>
              <a:spcBef>
                <a:spcPct val="0"/>
              </a:spcBef>
              <a:spcAft>
                <a:spcPts val="800"/>
              </a:spcAft>
            </a:pPr>
            <a:r>
              <a:rPr lang="pl-PL" alt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listopadzie odbywają się również spotkania z nauczycielami samodzielnych gimnazjów (5 spotkań w delegaturach, przewidujemy ok. 930 uczestników),</a:t>
            </a:r>
          </a:p>
          <a:p>
            <a:pPr algn="just" eaLnBrk="1" hangingPunct="1">
              <a:lnSpc>
                <a:spcPct val="87000"/>
              </a:lnSpc>
              <a:spcBef>
                <a:spcPct val="0"/>
              </a:spcBef>
              <a:spcAft>
                <a:spcPts val="800"/>
              </a:spcAft>
            </a:pPr>
            <a:r>
              <a:rPr lang="pl-PL" alt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połowy grudnia odbędą się 74 spotkania (w tzw. rejonach wsparcia) </a:t>
            </a:r>
            <a:b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 wszystkimi dyrektorami </a:t>
            </a:r>
            <a:r>
              <a:rPr lang="pl-PL" alt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szkół, nauczycielami 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zainteresowanymi rodzicami.</a:t>
            </a:r>
          </a:p>
        </p:txBody>
      </p:sp>
    </p:spTree>
    <p:extLst>
      <p:ext uri="{BB962C8B-B14F-4D97-AF65-F5344CB8AC3E}">
        <p14:creationId xmlns:p14="http://schemas.microsoft.com/office/powerpoint/2010/main" val="33842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2855"/>
            <a:ext cx="9144793" cy="6163590"/>
          </a:xfrm>
          <a:prstGeom prst="rect">
            <a:avLst/>
          </a:prstGeom>
        </p:spPr>
      </p:pic>
      <p:sp>
        <p:nvSpPr>
          <p:cNvPr id="4" name="Prostokąt 2"/>
          <p:cNvSpPr>
            <a:spLocks noChangeArrowheads="1"/>
          </p:cNvSpPr>
          <p:nvPr/>
        </p:nvSpPr>
        <p:spPr bwMode="auto">
          <a:xfrm>
            <a:off x="179388" y="1844675"/>
            <a:ext cx="89296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pl-PL" altLang="pl-PL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Kuratorium uruchomiło punkty konsultacyjne dla gmin i powiatów.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07950" y="2420938"/>
            <a:ext cx="91440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pl-PL" alt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l-PL" alt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samorządów z rejonu warszawskiego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dobraszkola.warszawa@kuratorium.waw.pl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tel. 22 551 24 22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Char char="-"/>
            </a:pPr>
            <a:endParaRPr lang="pl-PL" alt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l-PL" alt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samorządów z rejonu Delegatury w Płocku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dobraszkola.plock@kuratorium.waw.pl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tel. 24 262 64 50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Char char="-"/>
            </a:pPr>
            <a:endParaRPr lang="pl-PL" alt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l-PL" alt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samorządów z rejonu Delegatury w Siedlcach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dobraszkola.siedlce@kuratorium.waw.pl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tel. 25 632 60 00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Char char="-"/>
            </a:pPr>
            <a:endParaRPr lang="pl-PL" alt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l-PL" alt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samorządów z rejonu Delegatury w Ciechanowie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dobraszkola.ciechanow@kuratorium.waw.pl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tel. 23 672 44 71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Char char="-"/>
            </a:pPr>
            <a:endParaRPr lang="pl-PL" alt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l-PL" alt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samorządów z rejonu Delegatury w Ostrołęce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dobraszkola.ostroleka@kuratorium.waw.pl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tel. 29 760-42-91 do 93 w. 113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Char char="-"/>
            </a:pPr>
            <a:endParaRPr lang="pl-PL" alt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l-PL" alt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samorządów z rejonu Delegatury w Radomiu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dobraszkola.radom@kuratorium.waw.pl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tel. 48 362 05 33</a:t>
            </a:r>
          </a:p>
          <a:p>
            <a:pPr eaLnBrk="1" hangingPunct="1">
              <a:lnSpc>
                <a:spcPct val="8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pl-PL" alt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617310" y="478091"/>
            <a:ext cx="733906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04815">
              <a:lnSpc>
                <a:spcPts val="4000"/>
              </a:lnSpc>
            </a:pPr>
            <a:r>
              <a:rPr lang="pl-PL" altLang="pl-PL" sz="4400" b="1" dirty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Materiały </a:t>
            </a:r>
            <a:r>
              <a:rPr lang="pl-PL" altLang="pl-PL" sz="4400" b="1" dirty="0" smtClean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informacyjne MEN</a:t>
            </a:r>
            <a:endParaRPr lang="pl-PL" altLang="pl-PL" sz="4400" b="1" dirty="0">
              <a:solidFill>
                <a:srgbClr val="25AA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48" name="pole tekstowe 15"/>
          <p:cNvSpPr txBox="1">
            <a:spLocks noChangeArrowheads="1"/>
          </p:cNvSpPr>
          <p:nvPr/>
        </p:nvSpPr>
        <p:spPr bwMode="auto">
          <a:xfrm>
            <a:off x="617311" y="1814614"/>
            <a:ext cx="7783512" cy="446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8611" indent="-228611" defTabSz="304815">
              <a:buFont typeface="Arial" panose="020B0604020202020204" pitchFamily="34" charset="0"/>
              <a:buChar char="•"/>
            </a:pPr>
            <a:r>
              <a:rPr lang="pl-PL" sz="1467" b="1" dirty="0" smtClean="0">
                <a:solidFill>
                  <a:prstClr val="black"/>
                </a:solidFill>
              </a:rPr>
              <a:t>Uruchomiono </a:t>
            </a:r>
            <a:r>
              <a:rPr lang="pl-PL" sz="1467" b="1" dirty="0">
                <a:solidFill>
                  <a:prstClr val="black"/>
                </a:solidFill>
              </a:rPr>
              <a:t>dedykowaną reformie stronę internetową </a:t>
            </a:r>
            <a:r>
              <a:rPr lang="pl-PL" sz="1467" b="1" u="sng" dirty="0">
                <a:solidFill>
                  <a:prstClr val="black"/>
                </a:solidFill>
                <a:hlinkClick r:id="rId3"/>
              </a:rPr>
              <a:t>www.reformaedukacji.men.gov.pl</a:t>
            </a:r>
            <a:endParaRPr lang="pl-PL" sz="1467" b="1" dirty="0">
              <a:solidFill>
                <a:prstClr val="black"/>
              </a:solidFill>
            </a:endParaRPr>
          </a:p>
          <a:p>
            <a:pPr marL="723936" lvl="1" indent="-228611" defTabSz="304815">
              <a:buFont typeface="Arial" panose="020B0604020202020204" pitchFamily="34" charset="0"/>
              <a:buChar char="•"/>
            </a:pPr>
            <a:r>
              <a:rPr lang="pl-PL" sz="1467" dirty="0">
                <a:solidFill>
                  <a:prstClr val="black"/>
                </a:solidFill>
              </a:rPr>
              <a:t>Zarówno rodzice, jak i nauczyciele czy samorządowcy znajdą na niej odpowiedzi </a:t>
            </a:r>
            <a:br>
              <a:rPr lang="pl-PL" sz="1467" dirty="0">
                <a:solidFill>
                  <a:prstClr val="black"/>
                </a:solidFill>
              </a:rPr>
            </a:br>
            <a:r>
              <a:rPr lang="pl-PL" sz="1467" dirty="0">
                <a:solidFill>
                  <a:prstClr val="black"/>
                </a:solidFill>
              </a:rPr>
              <a:t>na najczęściej pojawiające się pytania o reformę </a:t>
            </a:r>
          </a:p>
          <a:p>
            <a:pPr marL="723936" lvl="1" indent="-228611" defTabSz="304815">
              <a:buFont typeface="Arial" panose="020B0604020202020204" pitchFamily="34" charset="0"/>
              <a:buChar char="•"/>
            </a:pPr>
            <a:r>
              <a:rPr lang="pl-PL" sz="1467" dirty="0" smtClean="0">
                <a:solidFill>
                  <a:prstClr val="black"/>
                </a:solidFill>
              </a:rPr>
              <a:t>Udostępniono </a:t>
            </a:r>
            <a:r>
              <a:rPr lang="pl-PL" sz="1467" dirty="0">
                <a:solidFill>
                  <a:prstClr val="black"/>
                </a:solidFill>
              </a:rPr>
              <a:t>narzędzie, dzięki któremu każdy rodzic może sprawdzić, w jakim typie szkoły będzie dziecko od 1 września 2017 r.</a:t>
            </a:r>
          </a:p>
          <a:p>
            <a:pPr marL="723936" lvl="1" indent="-228611" defTabSz="304815">
              <a:buFont typeface="Arial" panose="020B0604020202020204" pitchFamily="34" charset="0"/>
              <a:buChar char="•"/>
            </a:pPr>
            <a:r>
              <a:rPr lang="pl-PL" sz="1467" dirty="0">
                <a:solidFill>
                  <a:prstClr val="black"/>
                </a:solidFill>
              </a:rPr>
              <a:t>Na stronie internetowej </a:t>
            </a:r>
            <a:r>
              <a:rPr lang="pl-PL" sz="1467" b="1" dirty="0">
                <a:solidFill>
                  <a:prstClr val="black"/>
                </a:solidFill>
              </a:rPr>
              <a:t>reformaedukacji.men.gov.pl </a:t>
            </a:r>
            <a:r>
              <a:rPr lang="pl-PL" sz="1467" dirty="0" smtClean="0">
                <a:solidFill>
                  <a:prstClr val="black"/>
                </a:solidFill>
              </a:rPr>
              <a:t>będą umieszczane </a:t>
            </a:r>
            <a:r>
              <a:rPr lang="pl-PL" sz="1467" dirty="0">
                <a:solidFill>
                  <a:prstClr val="black"/>
                </a:solidFill>
              </a:rPr>
              <a:t>aktualne informacje i grafiki, które w przystępny sposób opowiadać będą o założeniach reformy</a:t>
            </a:r>
          </a:p>
          <a:p>
            <a:pPr marL="228611" indent="-228611" defTabSz="304815">
              <a:buFont typeface="Arial" panose="020B0604020202020204" pitchFamily="34" charset="0"/>
              <a:buChar char="•"/>
            </a:pPr>
            <a:r>
              <a:rPr lang="pl-PL" sz="1467" b="1" dirty="0" smtClean="0">
                <a:solidFill>
                  <a:prstClr val="black"/>
                </a:solidFill>
              </a:rPr>
              <a:t>Przygotowano </a:t>
            </a:r>
            <a:r>
              <a:rPr lang="pl-PL" sz="1467" b="1" dirty="0">
                <a:solidFill>
                  <a:prstClr val="black"/>
                </a:solidFill>
              </a:rPr>
              <a:t>broszurę informacyjną o reformie. </a:t>
            </a:r>
            <a:r>
              <a:rPr lang="pl-PL" sz="1467" dirty="0">
                <a:solidFill>
                  <a:prstClr val="black"/>
                </a:solidFill>
              </a:rPr>
              <a:t>Można w niej znaleźć harmonogram wdrażania reformy obszary dotyczące zmian, pytania i odpowiedzi dotyczące reformy edukacji, numery telefonów do kontaktu z pracownikami ministerstwa</a:t>
            </a:r>
          </a:p>
          <a:p>
            <a:pPr marL="228611" indent="-228611" defTabSz="304815">
              <a:buFont typeface="Arial" panose="020B0604020202020204" pitchFamily="34" charset="0"/>
              <a:buChar char="•"/>
            </a:pPr>
            <a:r>
              <a:rPr lang="pl-PL" sz="1467" b="1" dirty="0" smtClean="0">
                <a:solidFill>
                  <a:prstClr val="black"/>
                </a:solidFill>
              </a:rPr>
              <a:t>Przygotowano </a:t>
            </a:r>
            <a:r>
              <a:rPr lang="pl-PL" sz="1467" b="1" dirty="0">
                <a:solidFill>
                  <a:prstClr val="black"/>
                </a:solidFill>
              </a:rPr>
              <a:t>plakaty informacyjne. </a:t>
            </a:r>
            <a:r>
              <a:rPr lang="pl-PL" sz="1467" dirty="0">
                <a:solidFill>
                  <a:prstClr val="black"/>
                </a:solidFill>
              </a:rPr>
              <a:t>Jeden pokazujący harmonogram wdrażania reformy, drugi przedstawiający w sposób obrazkowy ścieżkę edukacyjną ucznia w nowym systemie edukacji</a:t>
            </a:r>
          </a:p>
          <a:p>
            <a:pPr marL="228611" indent="-228611" defTabSz="304815">
              <a:buFont typeface="Arial" panose="020B0604020202020204" pitchFamily="34" charset="0"/>
              <a:buChar char="•"/>
            </a:pPr>
            <a:r>
              <a:rPr lang="pl-PL" sz="1467" b="1" dirty="0">
                <a:solidFill>
                  <a:prstClr val="black"/>
                </a:solidFill>
              </a:rPr>
              <a:t>Do końca listopada ok. 28 tys. szkół w Polsce otrzyma bezpośrednio od MEN pakiet informacyjno-edukacyjny, a w nim: </a:t>
            </a:r>
            <a:r>
              <a:rPr lang="pl-PL" sz="1467" dirty="0">
                <a:solidFill>
                  <a:prstClr val="black"/>
                </a:solidFill>
              </a:rPr>
              <a:t>broszurę z założeniami reformy oraz najważniejszymi pytaniami i odpowiedziami, dwa plakaty informacyjne</a:t>
            </a:r>
          </a:p>
          <a:p>
            <a:pPr marL="228611" indent="-228611" defTabSz="304815">
              <a:buFont typeface="Arial" panose="020B0604020202020204" pitchFamily="34" charset="0"/>
              <a:buChar char="•"/>
            </a:pPr>
            <a:endParaRPr lang="pl-PL" sz="1600" dirty="0">
              <a:solidFill>
                <a:prstClr val="black"/>
              </a:solidFill>
            </a:endParaRPr>
          </a:p>
          <a:p>
            <a:pPr defTabSz="304815"/>
            <a:r>
              <a:rPr lang="pl-PL" sz="1600" dirty="0">
                <a:solidFill>
                  <a:prstClr val="black"/>
                </a:solidFill>
              </a:rPr>
              <a:t> </a:t>
            </a:r>
          </a:p>
          <a:p>
            <a:pPr marL="228611" indent="-228611" defTabSz="304815">
              <a:buFont typeface="Arial" panose="020B0604020202020204" pitchFamily="34" charset="0"/>
              <a:buChar char="•"/>
            </a:pPr>
            <a:endParaRPr lang="pl-PL" sz="1600" dirty="0">
              <a:solidFill>
                <a:prstClr val="black"/>
              </a:solidFill>
            </a:endParaRPr>
          </a:p>
          <a:p>
            <a:pPr defTabSz="304815"/>
            <a:r>
              <a:rPr lang="pl-PL" sz="16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6151" name="pole tekstowe 20"/>
          <p:cNvSpPr txBox="1">
            <a:spLocks noChangeArrowheads="1"/>
          </p:cNvSpPr>
          <p:nvPr/>
        </p:nvSpPr>
        <p:spPr bwMode="auto">
          <a:xfrm>
            <a:off x="4789489" y="6134101"/>
            <a:ext cx="363378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304815"/>
            <a:r>
              <a:rPr lang="pl-PL" altLang="pl-PL" sz="1867" b="1">
                <a:solidFill>
                  <a:srgbClr val="1C1C4E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www.reformaedukacji.men.gov.pl</a:t>
            </a:r>
            <a:endParaRPr lang="pl-PL" altLang="pl-PL" sz="1333" b="1">
              <a:solidFill>
                <a:srgbClr val="1C1C4E"/>
              </a:solidFill>
              <a:latin typeface="Calibri" panose="020F0502020204030204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617311" y="478091"/>
            <a:ext cx="6459538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04815">
              <a:lnSpc>
                <a:spcPts val="4000"/>
              </a:lnSpc>
            </a:pPr>
            <a:r>
              <a:rPr lang="pl-PL" altLang="pl-PL" sz="4400" b="1" dirty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Jesteśmy </a:t>
            </a:r>
          </a:p>
          <a:p>
            <a:pPr defTabSz="304815">
              <a:lnSpc>
                <a:spcPts val="4000"/>
              </a:lnSpc>
            </a:pPr>
            <a:r>
              <a:rPr lang="pl-PL" altLang="pl-PL" sz="4400" b="1" dirty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do Państwa dyspozycji</a:t>
            </a:r>
            <a:endParaRPr lang="pl-PL" altLang="pl-PL" sz="3600" b="1" dirty="0">
              <a:solidFill>
                <a:srgbClr val="25AA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47" name="pole tekstowe 14"/>
          <p:cNvSpPr txBox="1">
            <a:spLocks noChangeArrowheads="1"/>
          </p:cNvSpPr>
          <p:nvPr/>
        </p:nvSpPr>
        <p:spPr bwMode="auto">
          <a:xfrm>
            <a:off x="617311" y="1629456"/>
            <a:ext cx="6729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04815"/>
            <a:r>
              <a:rPr lang="pl-PL" altLang="pl-PL" sz="1600" b="1" dirty="0">
                <a:solidFill>
                  <a:srgbClr val="1C1C4E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Jeśli mają Państwo dodatkowe pytania, proponujemy kontakt telefoniczny</a:t>
            </a:r>
          </a:p>
          <a:p>
            <a:pPr defTabSz="304815"/>
            <a:r>
              <a:rPr lang="pl-PL" altLang="pl-PL" sz="1600" b="1" dirty="0">
                <a:solidFill>
                  <a:srgbClr val="1C1C4E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z pracownikami ministerstwa od poniedziałku do piątku w godz. 8.15 – 16.15.</a:t>
            </a:r>
            <a:endParaRPr lang="pl-PL" altLang="pl-PL" sz="1200" b="1" dirty="0">
              <a:solidFill>
                <a:srgbClr val="1C1C4E"/>
              </a:solidFill>
              <a:latin typeface="Calibri" panose="020F0502020204030204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48" name="pole tekstowe 15"/>
          <p:cNvSpPr txBox="1">
            <a:spLocks noChangeArrowheads="1"/>
          </p:cNvSpPr>
          <p:nvPr/>
        </p:nvSpPr>
        <p:spPr bwMode="auto">
          <a:xfrm>
            <a:off x="639764" y="2490334"/>
            <a:ext cx="39925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1600" b="1" dirty="0">
                <a:solidFill>
                  <a:srgbClr val="25AAE1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22 34 74 141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struktura szkół, egzaminy, doskonalenie </a:t>
            </a:r>
            <a:b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i kształcenie nauczycieli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 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1600" b="1" dirty="0">
                <a:solidFill>
                  <a:srgbClr val="25AAE1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22 34 74 792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podstawa programowa, podręczniki, 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ramowe plany nauczania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 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1600" b="1" dirty="0">
                <a:solidFill>
                  <a:srgbClr val="25AAE1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22 34 74 458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przekształcanie szkół, sytuacja nauczycieli 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i dyrektorów w okresie wdrażania reformy</a:t>
            </a:r>
          </a:p>
        </p:txBody>
      </p:sp>
      <p:sp>
        <p:nvSpPr>
          <p:cNvPr id="6149" name="pole tekstowe 16"/>
          <p:cNvSpPr txBox="1">
            <a:spLocks noChangeArrowheads="1"/>
          </p:cNvSpPr>
          <p:nvPr/>
        </p:nvSpPr>
        <p:spPr bwMode="auto">
          <a:xfrm>
            <a:off x="5135564" y="2490334"/>
            <a:ext cx="32924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1600" b="1" dirty="0">
                <a:solidFill>
                  <a:srgbClr val="25AAE1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22 34 74 312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finansowanie, organizacja oddziałów przygotowawczych dla uczniów 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przybywających z zagranicy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 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1600" b="1" dirty="0">
                <a:solidFill>
                  <a:srgbClr val="25AAE1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22 34 74 228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kształcenie uczniów ze specjalnymi 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potrzebami edukacyjnymi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 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tel. </a:t>
            </a:r>
            <a:r>
              <a:rPr lang="pl-PL" altLang="pl-PL" sz="1600" b="1" dirty="0">
                <a:solidFill>
                  <a:srgbClr val="25AAE1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22 34 74 195</a:t>
            </a:r>
          </a:p>
          <a:p>
            <a:pPr defTabSz="304815"/>
            <a:r>
              <a:rPr lang="pl-PL" altLang="pl-PL" sz="1600" b="1" dirty="0">
                <a:solidFill>
                  <a:prstClr val="black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kształcenie branżowe</a:t>
            </a:r>
          </a:p>
        </p:txBody>
      </p:sp>
      <p:sp>
        <p:nvSpPr>
          <p:cNvPr id="6150" name="pole tekstowe 17"/>
          <p:cNvSpPr txBox="1">
            <a:spLocks noChangeArrowheads="1"/>
          </p:cNvSpPr>
          <p:nvPr/>
        </p:nvSpPr>
        <p:spPr bwMode="auto">
          <a:xfrm>
            <a:off x="3736975" y="5537655"/>
            <a:ext cx="46863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304815"/>
            <a:r>
              <a:rPr lang="pl-PL" altLang="pl-PL" sz="1867" b="1">
                <a:solidFill>
                  <a:srgbClr val="25AAE1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Zachęcamy również do odwiedzania strony internetowej poświęconej reformie edukacji </a:t>
            </a:r>
            <a:endParaRPr lang="pl-PL" altLang="pl-PL" sz="1200" b="1">
              <a:solidFill>
                <a:srgbClr val="25AAE1"/>
              </a:solidFill>
              <a:latin typeface="Calibri" panose="020F0502020204030204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51" name="pole tekstowe 20"/>
          <p:cNvSpPr txBox="1">
            <a:spLocks noChangeArrowheads="1"/>
          </p:cNvSpPr>
          <p:nvPr/>
        </p:nvSpPr>
        <p:spPr bwMode="auto">
          <a:xfrm>
            <a:off x="4789489" y="6134101"/>
            <a:ext cx="363378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304815"/>
            <a:r>
              <a:rPr lang="pl-PL" altLang="pl-PL" sz="1867" b="1">
                <a:solidFill>
                  <a:srgbClr val="1C1C4E"/>
                </a:solidFill>
                <a:latin typeface="Calibri" panose="020F0502020204030204"/>
                <a:ea typeface="Lato Black" panose="020F0502020204030203" pitchFamily="34" charset="0"/>
                <a:cs typeface="Lato Black" panose="020F0502020204030203" pitchFamily="34" charset="0"/>
              </a:rPr>
              <a:t>www.reformaedukacji.men.gov.pl</a:t>
            </a:r>
            <a:endParaRPr lang="pl-PL" altLang="pl-PL" sz="1333" b="1">
              <a:solidFill>
                <a:srgbClr val="1C1C4E"/>
              </a:solidFill>
              <a:latin typeface="Calibri" panose="020F0502020204030204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27384"/>
            <a:ext cx="9144793" cy="6163590"/>
          </a:xfrm>
          <a:prstGeom prst="rect">
            <a:avLst/>
          </a:prstGeom>
        </p:spPr>
      </p:pic>
      <p:sp>
        <p:nvSpPr>
          <p:cNvPr id="4102" name="pole tekstowe 5"/>
          <p:cNvSpPr txBox="1">
            <a:spLocks noChangeArrowheads="1"/>
          </p:cNvSpPr>
          <p:nvPr/>
        </p:nvSpPr>
        <p:spPr bwMode="auto">
          <a:xfrm>
            <a:off x="1112838" y="4005064"/>
            <a:ext cx="2487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l-PL" altLang="pl-PL" sz="2200" dirty="0" smtClean="0">
                <a:latin typeface="+mn-lt"/>
                <a:cs typeface="Arial" panose="020B0604020202020204" pitchFamily="34" charset="0"/>
              </a:rPr>
              <a:t> </a:t>
            </a:r>
            <a:endParaRPr lang="pl-PL" altLang="pl-PL" sz="2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103" name="pole tekstowe 6"/>
          <p:cNvSpPr txBox="1">
            <a:spLocks noChangeArrowheads="1"/>
          </p:cNvSpPr>
          <p:nvPr/>
        </p:nvSpPr>
        <p:spPr bwMode="auto">
          <a:xfrm>
            <a:off x="1112838" y="4437112"/>
            <a:ext cx="2487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l-PL" altLang="pl-PL" sz="2200" dirty="0" smtClean="0">
                <a:latin typeface="+mn-lt"/>
                <a:cs typeface="Arial" panose="020B0604020202020204" pitchFamily="34" charset="0"/>
              </a:rPr>
              <a:t> </a:t>
            </a:r>
            <a:endParaRPr lang="pl-PL" altLang="pl-PL" sz="2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200" b="1" dirty="0" smtClean="0"/>
          </a:p>
          <a:p>
            <a:pPr marL="0" indent="0" algn="ctr">
              <a:buNone/>
            </a:pPr>
            <a:r>
              <a:rPr lang="pl-PL" sz="3000" b="1" dirty="0" smtClean="0"/>
              <a:t>Delegatura w Siedlcach</a:t>
            </a:r>
          </a:p>
          <a:p>
            <a:pPr marL="0" indent="0">
              <a:buNone/>
            </a:pPr>
            <a:r>
              <a:rPr lang="pl-PL" sz="2200" b="1" dirty="0" smtClean="0"/>
              <a:t>645 szkół i placówek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 smtClean="0"/>
              <a:t>153 </a:t>
            </a:r>
            <a:r>
              <a:rPr lang="pl-PL" sz="2200" dirty="0" smtClean="0"/>
              <a:t>przedszkoli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 smtClean="0"/>
              <a:t>12 </a:t>
            </a:r>
            <a:r>
              <a:rPr lang="pl-PL" sz="2200" dirty="0" smtClean="0"/>
              <a:t>innych form wychowania przedszkolnego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 smtClean="0"/>
              <a:t>193 </a:t>
            </a:r>
            <a:r>
              <a:rPr lang="pl-PL" sz="2200" dirty="0" smtClean="0"/>
              <a:t>szkoły podstawowe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 smtClean="0"/>
              <a:t>113 </a:t>
            </a:r>
            <a:r>
              <a:rPr lang="pl-PL" sz="2200" dirty="0" smtClean="0"/>
              <a:t>gimnazjów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 smtClean="0"/>
              <a:t>111 </a:t>
            </a:r>
            <a:r>
              <a:rPr lang="pl-PL" sz="2200" dirty="0" smtClean="0"/>
              <a:t>szkół ponadgimnazjalnych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 smtClean="0"/>
              <a:t>63 </a:t>
            </a:r>
            <a:r>
              <a:rPr lang="pl-PL" sz="2200" dirty="0" smtClean="0"/>
              <a:t>inne placówki</a:t>
            </a:r>
          </a:p>
        </p:txBody>
      </p:sp>
    </p:spTree>
    <p:extLst>
      <p:ext uri="{BB962C8B-B14F-4D97-AF65-F5344CB8AC3E}">
        <p14:creationId xmlns:p14="http://schemas.microsoft.com/office/powerpoint/2010/main" val="31065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2855"/>
            <a:ext cx="9144793" cy="61635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6581775"/>
            <a:ext cx="25892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>
                <a:latin typeface="+mj-lt"/>
                <a:cs typeface="Arial" panose="020B0604020202020204" pitchFamily="34" charset="0"/>
              </a:rPr>
              <a:t>*Źródło: </a:t>
            </a:r>
            <a:r>
              <a:rPr lang="pl-PL" sz="1200" i="1" dirty="0" smtClean="0">
                <a:latin typeface="+mj-lt"/>
                <a:cs typeface="Arial" panose="020B0604020202020204" pitchFamily="34" charset="0"/>
              </a:rPr>
              <a:t>SIO 30.09.2016 r</a:t>
            </a:r>
            <a:r>
              <a:rPr lang="pl-PL" sz="12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459667"/>
              </p:ext>
            </p:extLst>
          </p:nvPr>
        </p:nvGraphicFramePr>
        <p:xfrm>
          <a:off x="323528" y="1988840"/>
          <a:ext cx="8568952" cy="441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99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2855"/>
            <a:ext cx="9144793" cy="61635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6581775"/>
            <a:ext cx="25892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i="1" dirty="0">
                <a:latin typeface="+mj-lt"/>
                <a:cs typeface="Arial" panose="020B0604020202020204" pitchFamily="34" charset="0"/>
              </a:rPr>
              <a:t>*Źródło: </a:t>
            </a:r>
            <a:r>
              <a:rPr lang="pl-PL" sz="1200" i="1" dirty="0" smtClean="0">
                <a:latin typeface="+mj-lt"/>
                <a:cs typeface="Arial" panose="020B0604020202020204" pitchFamily="34" charset="0"/>
              </a:rPr>
              <a:t>SIO 30.09.2016 r</a:t>
            </a:r>
            <a:r>
              <a:rPr lang="pl-PL" sz="12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339" name="pole tekstowe 1"/>
          <p:cNvSpPr txBox="1">
            <a:spLocks noChangeArrowheads="1"/>
          </p:cNvSpPr>
          <p:nvPr/>
        </p:nvSpPr>
        <p:spPr bwMode="auto">
          <a:xfrm>
            <a:off x="6084888" y="1955800"/>
            <a:ext cx="1841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504652"/>
              </p:ext>
            </p:extLst>
          </p:nvPr>
        </p:nvGraphicFramePr>
        <p:xfrm>
          <a:off x="323528" y="1706476"/>
          <a:ext cx="4032448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114502"/>
              </p:ext>
            </p:extLst>
          </p:nvPr>
        </p:nvGraphicFramePr>
        <p:xfrm>
          <a:off x="4788024" y="1700808"/>
          <a:ext cx="4139951" cy="4449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19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2855"/>
            <a:ext cx="9144793" cy="6163590"/>
          </a:xfrm>
          <a:prstGeom prst="rect">
            <a:avLst/>
          </a:prstGeom>
        </p:spPr>
      </p:pic>
      <p:sp>
        <p:nvSpPr>
          <p:cNvPr id="14339" name="pole tekstowe 1"/>
          <p:cNvSpPr txBox="1">
            <a:spLocks noChangeArrowheads="1"/>
          </p:cNvSpPr>
          <p:nvPr/>
        </p:nvSpPr>
        <p:spPr bwMode="auto">
          <a:xfrm>
            <a:off x="6084888" y="1955800"/>
            <a:ext cx="1841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0" name="pole tekstowe 3"/>
          <p:cNvSpPr txBox="1">
            <a:spLocks noChangeArrowheads="1"/>
          </p:cNvSpPr>
          <p:nvPr/>
        </p:nvSpPr>
        <p:spPr bwMode="auto">
          <a:xfrm>
            <a:off x="551" y="6426717"/>
            <a:ext cx="2020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altLang="pl-P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SIO 30.09.2016 r</a:t>
            </a:r>
            <a:r>
              <a:rPr lang="pl-PL" alt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alt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434117"/>
              </p:ext>
            </p:extLst>
          </p:nvPr>
        </p:nvGraphicFramePr>
        <p:xfrm>
          <a:off x="251520" y="1700808"/>
          <a:ext cx="8640960" cy="472590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59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8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9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5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85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896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2200" u="none" strike="noStrike" dirty="0">
                          <a:effectLst/>
                        </a:rPr>
                        <a:t>Uczniowie i nauczyciele w przedszkolach i szkołach prowadzonych przez </a:t>
                      </a:r>
                      <a:r>
                        <a:rPr lang="pl-PL" sz="2200" u="none" strike="noStrike" dirty="0" err="1">
                          <a:effectLst/>
                        </a:rPr>
                        <a:t>jst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53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Przedszkola i inne formy wychowania przedszkolnego </a:t>
                      </a:r>
                      <a:r>
                        <a:rPr lang="pl-PL" sz="1200" b="0" u="none" strike="noStrike" dirty="0">
                          <a:effectLst/>
                        </a:rPr>
                        <a:t>samodzielne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Szkoły podstawowe </a:t>
                      </a:r>
                      <a:r>
                        <a:rPr lang="pl-PL" sz="1200" b="0" u="none" strike="noStrike" dirty="0">
                          <a:effectLst/>
                        </a:rPr>
                        <a:t>samodzielne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effectLst/>
                        </a:rPr>
                        <a:t>Gimnazja</a:t>
                      </a:r>
                    </a:p>
                    <a:p>
                      <a:pPr algn="ctr" fontAlgn="ctr"/>
                      <a:r>
                        <a:rPr lang="pl-PL" sz="1200" b="1" u="none" strike="noStrike" dirty="0" smtClean="0">
                          <a:effectLst/>
                        </a:rPr>
                        <a:t> </a:t>
                      </a:r>
                      <a:r>
                        <a:rPr lang="pl-PL" sz="1200" b="0" u="none" strike="noStrike" dirty="0">
                          <a:effectLst/>
                        </a:rPr>
                        <a:t>samodzielne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Szkoły ponadgimnazjalne </a:t>
                      </a:r>
                      <a:r>
                        <a:rPr lang="pl-PL" sz="1200" b="0" u="none" strike="noStrike" dirty="0">
                          <a:effectLst/>
                        </a:rPr>
                        <a:t>samodzielne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Zespoły szkół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9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Liczba uczniów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6055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12297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5619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2736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38419*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90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Liczba nauczycieli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893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1704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725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270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3831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9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Liczba uczniów na 1 nauczyciela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75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* w tym liczba dzieci z oddziałów przedszkolnych w szkołach podstawowych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2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2855"/>
            <a:ext cx="9144793" cy="61635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695210" cy="2595612"/>
          </a:xfrm>
        </p:spPr>
        <p:txBody>
          <a:bodyPr>
            <a:normAutofit/>
          </a:bodyPr>
          <a:lstStyle/>
          <a:p>
            <a:pPr algn="l"/>
            <a:r>
              <a:rPr lang="pl-PL" sz="2200" dirty="0" smtClean="0">
                <a:latin typeface="+mn-lt"/>
                <a:cs typeface="Arial" panose="020B0604020202020204" pitchFamily="34" charset="0"/>
              </a:rPr>
              <a:t>8-letnia </a:t>
            </a:r>
            <a:r>
              <a:rPr lang="pl-PL" sz="2200" dirty="0">
                <a:latin typeface="+mn-lt"/>
                <a:cs typeface="Arial" panose="020B0604020202020204" pitchFamily="34" charset="0"/>
              </a:rPr>
              <a:t>szkoła podstawowa</a:t>
            </a:r>
            <a:br>
              <a:rPr lang="pl-PL" sz="2200" dirty="0">
                <a:latin typeface="+mn-lt"/>
                <a:cs typeface="Arial" panose="020B0604020202020204" pitchFamily="34" charset="0"/>
              </a:rPr>
            </a:br>
            <a:r>
              <a:rPr lang="pl-PL" sz="2200" dirty="0">
                <a:latin typeface="+mn-lt"/>
                <a:cs typeface="Arial" panose="020B0604020202020204" pitchFamily="34" charset="0"/>
              </a:rPr>
              <a:t>4-letnie liceum ogólnokształcące</a:t>
            </a:r>
            <a:br>
              <a:rPr lang="pl-PL" sz="2200" dirty="0">
                <a:latin typeface="+mn-lt"/>
                <a:cs typeface="Arial" panose="020B0604020202020204" pitchFamily="34" charset="0"/>
              </a:rPr>
            </a:br>
            <a:r>
              <a:rPr lang="pl-PL" sz="2200" dirty="0">
                <a:latin typeface="+mn-lt"/>
                <a:cs typeface="Arial" panose="020B0604020202020204" pitchFamily="34" charset="0"/>
              </a:rPr>
              <a:t>5-letnie technikum</a:t>
            </a:r>
            <a:br>
              <a:rPr lang="pl-PL" sz="2200" dirty="0">
                <a:latin typeface="+mn-lt"/>
                <a:cs typeface="Arial" panose="020B0604020202020204" pitchFamily="34" charset="0"/>
              </a:rPr>
            </a:br>
            <a:r>
              <a:rPr lang="pl-PL" sz="2200" dirty="0">
                <a:latin typeface="+mn-lt"/>
                <a:cs typeface="Arial" panose="020B0604020202020204" pitchFamily="34" charset="0"/>
              </a:rPr>
              <a:t>3-letnia branżowa szkoła I stopnia</a:t>
            </a:r>
            <a:br>
              <a:rPr lang="pl-PL" sz="2200" dirty="0">
                <a:latin typeface="+mn-lt"/>
                <a:cs typeface="Arial" panose="020B0604020202020204" pitchFamily="34" charset="0"/>
              </a:rPr>
            </a:br>
            <a:r>
              <a:rPr lang="pl-PL" sz="2200" dirty="0">
                <a:latin typeface="+mn-lt"/>
                <a:cs typeface="Arial" panose="020B0604020202020204" pitchFamily="34" charset="0"/>
              </a:rPr>
              <a:t>3-letnia szkoła specjalna przysposabiająca do pracy</a:t>
            </a:r>
            <a:br>
              <a:rPr lang="pl-PL" sz="2200" dirty="0">
                <a:latin typeface="+mn-lt"/>
                <a:cs typeface="Arial" panose="020B0604020202020204" pitchFamily="34" charset="0"/>
              </a:rPr>
            </a:br>
            <a:r>
              <a:rPr lang="pl-PL" sz="2200" dirty="0">
                <a:latin typeface="+mn-lt"/>
                <a:cs typeface="Arial" panose="020B0604020202020204" pitchFamily="34" charset="0"/>
              </a:rPr>
              <a:t>2-letnia branżowa szkoła II </a:t>
            </a:r>
            <a:r>
              <a:rPr lang="pl-PL" sz="2200" dirty="0" smtClean="0">
                <a:latin typeface="+mn-lt"/>
                <a:cs typeface="Arial" panose="020B0604020202020204" pitchFamily="34" charset="0"/>
              </a:rPr>
              <a:t>stopnia szkoła </a:t>
            </a:r>
            <a:r>
              <a:rPr lang="pl-PL" sz="2200" dirty="0">
                <a:latin typeface="+mn-lt"/>
                <a:cs typeface="Arial" panose="020B0604020202020204" pitchFamily="34" charset="0"/>
              </a:rPr>
              <a:t>policealna</a:t>
            </a:r>
          </a:p>
        </p:txBody>
      </p:sp>
      <p:sp>
        <p:nvSpPr>
          <p:cNvPr id="3" name="Prostokąt 2"/>
          <p:cNvSpPr/>
          <p:nvPr/>
        </p:nvSpPr>
        <p:spPr>
          <a:xfrm>
            <a:off x="1619672" y="2150749"/>
            <a:ext cx="61059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b="1" dirty="0" smtClean="0">
                <a:cs typeface="Arial" panose="020B0604020202020204" pitchFamily="34" charset="0"/>
              </a:rPr>
              <a:t>Typy szkół po wprowadzeniu reformy</a:t>
            </a:r>
            <a:endParaRPr lang="pl-PL" sz="3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2855"/>
            <a:ext cx="9144793" cy="6163590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endParaRPr lang="pl-PL" sz="2200" dirty="0"/>
          </a:p>
          <a:p>
            <a:pPr marL="0" indent="0" algn="just">
              <a:buNone/>
            </a:pPr>
            <a:r>
              <a:rPr lang="pl-PL" sz="2200" dirty="0" smtClean="0"/>
              <a:t>Zgodnie </a:t>
            </a:r>
            <a:r>
              <a:rPr lang="pl-PL" sz="2200" dirty="0"/>
              <a:t>z założeniami reformy edukacji to jak będzie wyglądała po zmianach </a:t>
            </a:r>
            <a:r>
              <a:rPr lang="pl-PL" sz="2200" dirty="0" smtClean="0"/>
              <a:t>sieć </a:t>
            </a:r>
            <a:r>
              <a:rPr lang="pl-PL" sz="2200" dirty="0"/>
              <a:t>szkolna w gminie/powiecie, w tym sposób przekształcenia gimnazjum, zależy od decyzji samorządu terytorialnego.</a:t>
            </a:r>
          </a:p>
          <a:p>
            <a:pPr marL="0" indent="0" algn="just">
              <a:buNone/>
            </a:pPr>
            <a:r>
              <a:rPr lang="pl-PL" sz="2200" dirty="0"/>
              <a:t>Wszystkie możliwości zostały szczegółowo wskazane w projektowanych przepisach.</a:t>
            </a:r>
          </a:p>
          <a:p>
            <a:pPr marL="0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61563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85"/>
            <a:ext cx="9144793" cy="616359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67544" y="1844824"/>
            <a:ext cx="50377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pl-PL" sz="3000" b="1" dirty="0" smtClean="0">
                <a:cs typeface="Arial" panose="020B0604020202020204" pitchFamily="34" charset="0"/>
              </a:rPr>
              <a:t>Uczniowie</a:t>
            </a:r>
            <a:endParaRPr lang="pl-PL" sz="30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3904" y="3059562"/>
            <a:ext cx="88569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cs typeface="Arial" panose="020B0604020202020204" pitchFamily="34" charset="0"/>
              </a:rPr>
              <a:t>SP </a:t>
            </a:r>
            <a:r>
              <a:rPr lang="pl-PL" sz="2200" dirty="0">
                <a:cs typeface="Arial" panose="020B0604020202020204" pitchFamily="34" charset="0"/>
              </a:rPr>
              <a:t>6 stają się uczniami odpowiednich klas SP </a:t>
            </a:r>
            <a:r>
              <a:rPr lang="pl-PL" sz="2200" dirty="0" smtClean="0">
                <a:cs typeface="Arial" panose="020B0604020202020204" pitchFamily="34" charset="0"/>
              </a:rPr>
              <a:t>8,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cs typeface="Arial" panose="020B0604020202020204" pitchFamily="34" charset="0"/>
              </a:rPr>
              <a:t>uczniowie </a:t>
            </a:r>
            <a:r>
              <a:rPr lang="pl-PL" sz="2200" dirty="0">
                <a:cs typeface="Arial" panose="020B0604020202020204" pitchFamily="34" charset="0"/>
              </a:rPr>
              <a:t>gimnazjum otrzymują świadectwa ustalone dla dotychczasowych </a:t>
            </a:r>
            <a:r>
              <a:rPr lang="pl-PL" sz="2200" dirty="0" smtClean="0">
                <a:cs typeface="Arial" panose="020B0604020202020204" pitchFamily="34" charset="0"/>
              </a:rPr>
              <a:t>gimnazjów</a:t>
            </a:r>
            <a:r>
              <a:rPr lang="pl-PL" sz="2200" dirty="0">
                <a:cs typeface="Arial" panose="020B0604020202020204" pitchFamily="34" charset="0"/>
              </a:rPr>
              <a:t>, opatrzone pieczęcią </a:t>
            </a:r>
            <a:r>
              <a:rPr lang="pl-PL" sz="2200" dirty="0" smtClean="0">
                <a:cs typeface="Arial" panose="020B0604020202020204" pitchFamily="34" charset="0"/>
              </a:rPr>
              <a:t>gimnazjum,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cs typeface="Arial" panose="020B0604020202020204" pitchFamily="34" charset="0"/>
              </a:rPr>
              <a:t>uczniowie </a:t>
            </a:r>
            <a:r>
              <a:rPr lang="pl-PL" sz="2200" dirty="0">
                <a:cs typeface="Arial" panose="020B0604020202020204" pitchFamily="34" charset="0"/>
              </a:rPr>
              <a:t>klas dotychczasowych ZSZ otrzymują świadectwa ustalone </a:t>
            </a:r>
            <a:endParaRPr lang="pl-PL" sz="2200" dirty="0" smtClean="0">
              <a:cs typeface="Arial" panose="020B0604020202020204" pitchFamily="34" charset="0"/>
            </a:endParaRPr>
          </a:p>
          <a:p>
            <a:pPr lvl="0" algn="just"/>
            <a:r>
              <a:rPr lang="pl-PL" sz="2200" dirty="0" smtClean="0">
                <a:cs typeface="Arial" panose="020B0604020202020204" pitchFamily="34" charset="0"/>
              </a:rPr>
              <a:t>     dla </a:t>
            </a:r>
            <a:r>
              <a:rPr lang="pl-PL" sz="2200" dirty="0">
                <a:cs typeface="Arial" panose="020B0604020202020204" pitchFamily="34" charset="0"/>
              </a:rPr>
              <a:t>dotychczasowych ZSZ, opatrzone pieczęcią ZSZ</a:t>
            </a:r>
            <a:r>
              <a:rPr lang="pl-PL" sz="2200" dirty="0" smtClean="0">
                <a:cs typeface="Arial" panose="020B0604020202020204" pitchFamily="34" charset="0"/>
              </a:rPr>
              <a:t>.</a:t>
            </a:r>
            <a:endParaRPr lang="pl-PL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619</Words>
  <Application>Microsoft Office PowerPoint</Application>
  <PresentationFormat>Pokaz na ekranie (4:3)</PresentationFormat>
  <Paragraphs>178</Paragraphs>
  <Slides>18</Slides>
  <Notes>18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8-letnia szkoła podstawowa 4-letnie liceum ogólnokształcące 5-letnie technikum 3-letnia branżowa szkoła I stopnia 3-letnia szkoła specjalna przysposabiająca do pracy 2-letnia branżowa szkoła II stopnia szkoła policealna</vt:lpstr>
      <vt:lpstr>Prezentacja programu PowerPoint</vt:lpstr>
      <vt:lpstr>Prezentacja programu PowerPoint</vt:lpstr>
      <vt:lpstr>                                               Nauczyciele  Ciągłość zatrudnienia nauczycieli i pracowników niebędących nauczycielami szkół przekształcanych  - z mocy ustawy stają się pracownikami szkół tworzonych w ramach nowego systemu.  Propozycja elastycznych rozwiązań kadrowych  - uzupełnianie etatu,  - możliwość skorzystania ze stanu nieczynnego,  - możliwość przeniesienia do innej szkoły, - ograniczenie zatrudnienia,  - podejmowanie dodatkowego zatrudnienia za zgodą dyrektora, - sposób przydzielania godzin ponadwymiarowych  w szkołach    ponadpodstawowych w roku szkolnym 2019/2020.   </vt:lpstr>
      <vt:lpstr>                                          Pierwszeństwo w zatrudnieniu                               W okresie do dnia 31 sierpnia 2020 r. pierwszeństwo w zatrudnieniu  na wolnych stanowiskach pracy dla nauczycieli w szkołach prowadzonych przez jst przysługuje nauczycielom: - przeniesionym w stan nieczynny - którzy otrzymali informację o przeniesieniu w stan nieczynny z początkiem    kolejnego roku szkolnego - którzy złożyli wniosek o przeniesienie w stan  nieczynny w trybie art. 20    ust. 5c Karty Nauczyciela - z którymi rozwiązano stosunek pracy w związku z wygaszaniem    gimnazjum, z dniem wypowiedzenia im stosunku pracy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Joanna.Czapalska</dc:creator>
  <cp:lastModifiedBy>Marta Lewicka</cp:lastModifiedBy>
  <cp:revision>317</cp:revision>
  <cp:lastPrinted>2016-11-28T07:02:29Z</cp:lastPrinted>
  <dcterms:created xsi:type="dcterms:W3CDTF">2012-03-20T08:00:08Z</dcterms:created>
  <dcterms:modified xsi:type="dcterms:W3CDTF">2016-11-29T10:52:28Z</dcterms:modified>
</cp:coreProperties>
</file>