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1.xml" ContentType="application/vnd.openxmlformats-officedocument.drawingml.chartshapes+xml"/>
  <Override PartName="/ppt/charts/chart13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14.xml" ContentType="application/vnd.openxmlformats-officedocument.drawingml.chart+xml"/>
  <Override PartName="/ppt/notesSlides/notesSlide6.xml" ContentType="application/vnd.openxmlformats-officedocument.presentationml.notesSlide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handoutMasterIdLst>
    <p:handoutMasterId r:id="rId17"/>
  </p:handoutMasterIdLst>
  <p:sldIdLst>
    <p:sldId id="349" r:id="rId2"/>
    <p:sldId id="396" r:id="rId3"/>
    <p:sldId id="410" r:id="rId4"/>
    <p:sldId id="406" r:id="rId5"/>
    <p:sldId id="411" r:id="rId6"/>
    <p:sldId id="398" r:id="rId7"/>
    <p:sldId id="413" r:id="rId8"/>
    <p:sldId id="400" r:id="rId9"/>
    <p:sldId id="401" r:id="rId10"/>
    <p:sldId id="409" r:id="rId11"/>
    <p:sldId id="402" r:id="rId12"/>
    <p:sldId id="365" r:id="rId13"/>
    <p:sldId id="415" r:id="rId14"/>
    <p:sldId id="416" r:id="rId15"/>
  </p:sldIdLst>
  <p:sldSz cx="9144000" cy="6858000" type="screen4x3"/>
  <p:notesSz cx="6883400" cy="9906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A8FF"/>
    <a:srgbClr val="669900"/>
    <a:srgbClr val="3399FF"/>
    <a:srgbClr val="C26EE8"/>
    <a:srgbClr val="6699FF"/>
    <a:srgbClr val="A7E8FF"/>
    <a:srgbClr val="66CCFF"/>
    <a:srgbClr val="5DB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74" autoAdjust="0"/>
    <p:restoredTop sz="95087" autoAdjust="0"/>
  </p:normalViewPr>
  <p:slideViewPr>
    <p:cSldViewPr showGuides="1">
      <p:cViewPr varScale="1">
        <p:scale>
          <a:sx n="75" d="100"/>
          <a:sy n="75" d="100"/>
        </p:scale>
        <p:origin x="1232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7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Arkusz_programu_Microsoft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Arkusz_programu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769828926905133E-2"/>
          <c:y val="3.2258064516129031E-2"/>
          <c:w val="0.95489891135303262"/>
          <c:h val="0.815249266862170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Liczba wszczetych postępowań w 7 wybranych kategoriach przestępstw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6600"/>
              </a:solidFill>
            </a:ln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5.5846591664808652E-3"/>
                  <c:y val="-5.18370940603885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5031847906530945E-3"/>
                  <c:y val="-6.00803805774278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8984009242395623E-3"/>
                  <c:y val="-2.3894473118806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725215364221996E-3"/>
                  <c:y val="-5.18813086955288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5477525641399228E-3"/>
                  <c:y val="-2.97595796990894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5442720681677496E-2"/>
                  <c:y val="-3.05706773321482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35552">
                <a:noFill/>
              </a:ln>
            </c:spPr>
            <c:txPr>
              <a:bodyPr/>
              <a:lstStyle/>
              <a:p>
                <a:pPr>
                  <a:defRPr sz="1680" b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71105">
                <a:solidFill>
                  <a:srgbClr val="00B050"/>
                </a:solidFill>
              </a:ln>
            </c:spPr>
            <c:trendlineType val="linear"/>
            <c:dispRSqr val="0"/>
            <c:dispEq val="0"/>
          </c:trendline>
          <c:cat>
            <c:strRef>
              <c:f>Arkusz1!$A$2:$A$6</c:f>
              <c:strCache>
                <c:ptCount val="5"/>
                <c:pt idx="0">
                  <c:v>2013r.</c:v>
                </c:pt>
                <c:pt idx="1">
                  <c:v>2014r.</c:v>
                </c:pt>
                <c:pt idx="2">
                  <c:v>2015r.</c:v>
                </c:pt>
                <c:pt idx="3">
                  <c:v>2016r.</c:v>
                </c:pt>
                <c:pt idx="4">
                  <c:v>I-X 2017r.</c:v>
                </c:pt>
              </c:strCache>
            </c:strRef>
          </c:cat>
          <c:val>
            <c:numRef>
              <c:f>Arkusz1!$B$2:$B$6</c:f>
              <c:numCache>
                <c:formatCode>#,##0</c:formatCode>
                <c:ptCount val="5"/>
                <c:pt idx="0">
                  <c:v>3247</c:v>
                </c:pt>
                <c:pt idx="1">
                  <c:v>2917</c:v>
                </c:pt>
                <c:pt idx="2">
                  <c:v>2777</c:v>
                </c:pt>
                <c:pt idx="3">
                  <c:v>2509</c:v>
                </c:pt>
                <c:pt idx="4">
                  <c:v>2109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3299056"/>
        <c:axId val="287864904"/>
      </c:barChart>
      <c:catAx>
        <c:axId val="243299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8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87864904"/>
        <c:crosses val="autoZero"/>
        <c:auto val="1"/>
        <c:lblAlgn val="ctr"/>
        <c:lblOffset val="100"/>
        <c:noMultiLvlLbl val="0"/>
      </c:catAx>
      <c:valAx>
        <c:axId val="28786490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43299056"/>
        <c:crosses val="autoZero"/>
        <c:crossBetween val="between"/>
      </c:valAx>
      <c:spPr>
        <a:noFill/>
        <a:ln w="3555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519"/>
      </a:pPr>
      <a:endParaRPr lang="pl-P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184465938373621"/>
          <c:y val="2.5298177136858429E-2"/>
          <c:w val="0.53903465972598441"/>
          <c:h val="0.9208244924021261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Zabici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Arkusz1!$A$2:$A$8</c:f>
              <c:strCache>
                <c:ptCount val="7"/>
                <c:pt idx="0">
                  <c:v>b/d</c:v>
                </c:pt>
                <c:pt idx="1">
                  <c:v> 7-14</c:v>
                </c:pt>
                <c:pt idx="2">
                  <c:v>15 - 17</c:v>
                </c:pt>
                <c:pt idx="3">
                  <c:v>18 - 24</c:v>
                </c:pt>
                <c:pt idx="4">
                  <c:v>25 - 39</c:v>
                </c:pt>
                <c:pt idx="5">
                  <c:v>40 - 59</c:v>
                </c:pt>
                <c:pt idx="6">
                  <c:v>60 i więcej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</c:v>
                </c:pt>
                <c:pt idx="5">
                  <c:v>2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Ranni</c:v>
                </c:pt>
              </c:strCache>
            </c:strRef>
          </c:tx>
          <c:spPr>
            <a:solidFill>
              <a:srgbClr val="33A8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Arkusz1!$A$2:$A$8</c:f>
              <c:strCache>
                <c:ptCount val="7"/>
                <c:pt idx="0">
                  <c:v>b/d</c:v>
                </c:pt>
                <c:pt idx="1">
                  <c:v> 7-14</c:v>
                </c:pt>
                <c:pt idx="2">
                  <c:v>15 - 17</c:v>
                </c:pt>
                <c:pt idx="3">
                  <c:v>18 - 24</c:v>
                </c:pt>
                <c:pt idx="4">
                  <c:v>25 - 39</c:v>
                </c:pt>
                <c:pt idx="5">
                  <c:v>40 - 59</c:v>
                </c:pt>
                <c:pt idx="6">
                  <c:v>60 i więcej</c:v>
                </c:pt>
              </c:strCache>
            </c:strRef>
          </c:cat>
          <c:val>
            <c:numRef>
              <c:f>Arkusz1!$C$2:$C$8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0</c:v>
                </c:pt>
                <c:pt idx="3">
                  <c:v>15</c:v>
                </c:pt>
                <c:pt idx="4">
                  <c:v>25</c:v>
                </c:pt>
                <c:pt idx="5">
                  <c:v>29</c:v>
                </c:pt>
                <c:pt idx="6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0068544"/>
        <c:axId val="290068936"/>
        <c:axId val="0"/>
      </c:bar3DChart>
      <c:catAx>
        <c:axId val="2900685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pl-PL"/>
          </a:p>
        </c:txPr>
        <c:crossAx val="290068936"/>
        <c:crosses val="autoZero"/>
        <c:auto val="1"/>
        <c:lblAlgn val="ctr"/>
        <c:lblOffset val="100"/>
        <c:noMultiLvlLbl val="0"/>
      </c:catAx>
      <c:valAx>
        <c:axId val="29006893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pl-PL"/>
          </a:p>
        </c:txPr>
        <c:crossAx val="2900685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831853457666822"/>
          <c:y val="0.32836762289671551"/>
          <c:w val="0.22168146542333181"/>
          <c:h val="0.24897136742532827"/>
        </c:manualLayout>
      </c:layout>
      <c:overlay val="0"/>
      <c:txPr>
        <a:bodyPr/>
        <a:lstStyle/>
        <a:p>
          <a:pPr>
            <a:defRPr sz="240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5663363112159649"/>
          <c:y val="0.14038582904368652"/>
          <c:w val="0.36250642630121716"/>
          <c:h val="0.8087502237405720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liczba wypadków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Wejście na jezdnię przy czerwonym świetle</c:v>
                </c:pt>
                <c:pt idx="1">
                  <c:v>Stanie, leżenie, itp</c:v>
                </c:pt>
                <c:pt idx="2">
                  <c:v>Przekraczanie jezdni w miejscu niedozwolonym</c:v>
                </c:pt>
                <c:pt idx="3">
                  <c:v>Nieostrożne wejście na jezdnię: zza pojazdu, przeszkody</c:v>
                </c:pt>
                <c:pt idx="4">
                  <c:v>Nieostrożne wejście na jezdnię: przed jadącym pojazdem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Liczba zabitych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Wejście na jezdnię przy czerwonym świetle</c:v>
                </c:pt>
                <c:pt idx="1">
                  <c:v>Stanie, leżenie, itp</c:v>
                </c:pt>
                <c:pt idx="2">
                  <c:v>Przekraczanie jezdni w miejscu niedozwolonym</c:v>
                </c:pt>
                <c:pt idx="3">
                  <c:v>Nieostrożne wejście na jezdnię: zza pojazdu, przeszkody</c:v>
                </c:pt>
                <c:pt idx="4">
                  <c:v>Nieostrożne wejście na jezdnię: przed jadącym pojazdem</c:v>
                </c:pt>
              </c:strCache>
            </c:strRef>
          </c:cat>
          <c:val>
            <c:numRef>
              <c:f>Arkusz1!$C$2:$C$6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Liczba rannych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Wejście na jezdnię przy czerwonym świetle</c:v>
                </c:pt>
                <c:pt idx="1">
                  <c:v>Stanie, leżenie, itp</c:v>
                </c:pt>
                <c:pt idx="2">
                  <c:v>Przekraczanie jezdni w miejscu niedozwolonym</c:v>
                </c:pt>
                <c:pt idx="3">
                  <c:v>Nieostrożne wejście na jezdnię: zza pojazdu, przeszkody</c:v>
                </c:pt>
                <c:pt idx="4">
                  <c:v>Nieostrożne wejście na jezdnię: przed jadącym pojazdem</c:v>
                </c:pt>
              </c:strCache>
            </c:strRef>
          </c:cat>
          <c:val>
            <c:numRef>
              <c:f>Arkusz1!$D$2:$D$6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0211472"/>
        <c:axId val="290211864"/>
        <c:axId val="0"/>
      </c:bar3DChart>
      <c:catAx>
        <c:axId val="290211472"/>
        <c:scaling>
          <c:orientation val="maxMin"/>
        </c:scaling>
        <c:delete val="0"/>
        <c:axPos val="l"/>
        <c:numFmt formatCode="General" sourceLinked="0"/>
        <c:majorTickMark val="cross"/>
        <c:minorTickMark val="none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290211864"/>
        <c:crosses val="autoZero"/>
        <c:auto val="1"/>
        <c:lblAlgn val="ctr"/>
        <c:lblOffset val="100"/>
        <c:noMultiLvlLbl val="0"/>
      </c:catAx>
      <c:valAx>
        <c:axId val="290211864"/>
        <c:scaling>
          <c:orientation val="minMax"/>
        </c:scaling>
        <c:delete val="0"/>
        <c:axPos val="t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pl-PL"/>
          </a:p>
        </c:txPr>
        <c:crossAx val="290211472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81292097718989831"/>
          <c:y val="0.20821374785517657"/>
          <c:w val="0.18694191930744078"/>
          <c:h val="0.26761158097040472"/>
        </c:manualLayout>
      </c:layout>
      <c:overlay val="0"/>
      <c:spPr>
        <a:effectLst>
          <a:softEdge rad="0"/>
        </a:effectLst>
      </c:spPr>
      <c:txPr>
        <a:bodyPr/>
        <a:lstStyle/>
        <a:p>
          <a:pPr>
            <a:defRPr sz="180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depthPercent val="100"/>
      <c:rAngAx val="1"/>
    </c:view3D>
    <c:floor>
      <c:thickness val="0"/>
      <c:spPr>
        <a:ln w="28575">
          <a:solidFill>
            <a:schemeClr val="tx1"/>
          </a:solidFill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DOKONANIA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0"/>
                  <c:y val="-4.3749999999999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2882410428972997E-2"/>
                  <c:y val="-2.6451138868479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083333333333336E-2"/>
                  <c:y val="-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998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aramond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2015</c:v>
                </c:pt>
                <c:pt idx="1">
                  <c:v>2016</c:v>
                </c:pt>
                <c:pt idx="2">
                  <c:v>I - X 2017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16</c:v>
                </c:pt>
                <c:pt idx="1">
                  <c:v>6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0212648"/>
        <c:axId val="290213040"/>
        <c:axId val="0"/>
      </c:bar3DChart>
      <c:catAx>
        <c:axId val="290212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Garamond" pitchFamily="18" charset="0"/>
              </a:defRPr>
            </a:pPr>
            <a:endParaRPr lang="pl-PL"/>
          </a:p>
        </c:txPr>
        <c:crossAx val="290213040"/>
        <c:crosses val="autoZero"/>
        <c:auto val="1"/>
        <c:lblAlgn val="ctr"/>
        <c:lblOffset val="100"/>
        <c:noMultiLvlLbl val="0"/>
      </c:catAx>
      <c:valAx>
        <c:axId val="2902130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90212648"/>
        <c:crosses val="autoZero"/>
        <c:crossBetween val="between"/>
      </c:valAx>
      <c:spPr>
        <a:noFill/>
        <a:ln w="25381">
          <a:noFill/>
        </a:ln>
      </c:spPr>
    </c:plotArea>
    <c:plotVisOnly val="1"/>
    <c:dispBlanksAs val="gap"/>
    <c:showDLblsOverMax val="0"/>
  </c:chart>
  <c:txPr>
    <a:bodyPr/>
    <a:lstStyle/>
    <a:p>
      <a:pPr>
        <a:defRPr sz="1798"/>
      </a:pPr>
      <a:endParaRPr lang="pl-PL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ln w="28575">
          <a:solidFill>
            <a:schemeClr val="tx1"/>
          </a:solidFill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900958466453668E-2"/>
          <c:y val="0.42970512604419081"/>
          <c:w val="0.9054251620995416"/>
          <c:h val="0.4919593327689260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STRATY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7.6669266181982844E-3"/>
                  <c:y val="-0.250992479665081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5560111695303263E-2"/>
                  <c:y val="-0.257775814818662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8117431008024954E-2"/>
                  <c:y val="-0.298468081902036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aramond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2015</c:v>
                </c:pt>
                <c:pt idx="1">
                  <c:v>2016</c:v>
                </c:pt>
                <c:pt idx="2">
                  <c:v>I - X 2017</c:v>
                </c:pt>
              </c:strCache>
            </c:strRef>
          </c:cat>
          <c:val>
            <c:numRef>
              <c:f>Arkusz1!$B$2:$B$4</c:f>
              <c:numCache>
                <c:formatCode>#,##0</c:formatCode>
                <c:ptCount val="3"/>
                <c:pt idx="0">
                  <c:v>106812</c:v>
                </c:pt>
                <c:pt idx="1">
                  <c:v>111500</c:v>
                </c:pt>
                <c:pt idx="2">
                  <c:v>148000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0213824"/>
        <c:axId val="290214216"/>
        <c:axId val="0"/>
      </c:bar3DChart>
      <c:catAx>
        <c:axId val="290213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Garamond" pitchFamily="18" charset="0"/>
              </a:defRPr>
            </a:pPr>
            <a:endParaRPr lang="pl-PL"/>
          </a:p>
        </c:txPr>
        <c:crossAx val="290214216"/>
        <c:crosses val="autoZero"/>
        <c:auto val="1"/>
        <c:lblAlgn val="ctr"/>
        <c:lblOffset val="100"/>
        <c:noMultiLvlLbl val="0"/>
      </c:catAx>
      <c:valAx>
        <c:axId val="29021421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90213824"/>
        <c:crosses val="autoZero"/>
        <c:crossBetween val="between"/>
      </c:valAx>
      <c:spPr>
        <a:noFill/>
        <a:ln w="25397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051282051282051"/>
          <c:y val="0.15881326352530542"/>
          <c:w val="0.66666666666666663"/>
          <c:h val="0.68237347294938921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52400" h="152400"/>
            </a:sp3d>
          </c:spPr>
          <c:explosion val="14"/>
          <c:dPt>
            <c:idx val="0"/>
            <c:bubble3D val="0"/>
          </c:dPt>
          <c:dPt>
            <c:idx val="1"/>
            <c:bubble3D val="0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 w="152400" h="152400"/>
              </a:sp3d>
            </c:spPr>
          </c:dPt>
          <c:dPt>
            <c:idx val="2"/>
            <c:bubble3D val="0"/>
          </c:dPt>
          <c:dPt>
            <c:idx val="3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 w="152400" h="152400"/>
              </a:sp3d>
            </c:spPr>
          </c:dPt>
          <c:dLbls>
            <c:dLbl>
              <c:idx val="0"/>
              <c:layout>
                <c:manualLayout>
                  <c:x val="-1.8388357809788827E-2"/>
                  <c:y val="-0.33594378013991016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err="1" smtClean="0"/>
                      <a:t>Niepotwierdzone</a:t>
                    </a:r>
                    <a:r>
                      <a:rPr lang="en-US" sz="1200" dirty="0" smtClean="0"/>
                      <a:t> </a:t>
                    </a:r>
                    <a:r>
                      <a:rPr lang="en-US" sz="1200" dirty="0"/>
                      <a:t>930; 56%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4223342082239733E-2"/>
                  <c:y val="-1.4219822522184691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rgbClr val="000000"/>
                        </a:solidFill>
                        <a:latin typeface="Calibri" pitchFamily="34" charset="0"/>
                        <a:ea typeface="Garamond"/>
                        <a:cs typeface="Calibri" pitchFamily="34" charset="0"/>
                      </a:defRPr>
                    </a:pPr>
                    <a:r>
                      <a:rPr lang="en-US" sz="1200" dirty="0">
                        <a:latin typeface="Calibri" pitchFamily="34" charset="0"/>
                        <a:cs typeface="Calibri" pitchFamily="34" charset="0"/>
                      </a:rPr>
                      <a:t>Weryfikacja; 
5; 0%</a:t>
                    </a:r>
                    <a:endParaRPr lang="en-US" dirty="0"/>
                  </a:p>
                </c:rich>
              </c:tx>
              <c:spPr>
                <a:noFill/>
                <a:ln w="2030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9999999999999957E-3"/>
                  <c:y val="-0.1586683664541932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8118892143313003"/>
                  <c:y val="2.046783625730994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rgbClr val="000000"/>
                        </a:solidFill>
                        <a:latin typeface="Calibri" pitchFamily="34" charset="0"/>
                        <a:ea typeface="Garamond"/>
                        <a:cs typeface="Calibri" pitchFamily="34" charset="0"/>
                      </a:defRPr>
                    </a:pPr>
                    <a:r>
                      <a:rPr lang="en-US" sz="1200">
                        <a:latin typeface="Calibri" pitchFamily="34" charset="0"/>
                        <a:cs typeface="Calibri" pitchFamily="34" charset="0"/>
                      </a:rPr>
                      <a:t>Żart/Pomyłka;
 9; 1%</a:t>
                    </a:r>
                    <a:endParaRPr lang="en-US" sz="1100">
                      <a:latin typeface="Calibri" pitchFamily="34" charset="0"/>
                      <a:cs typeface="Calibri" pitchFamily="34" charset="0"/>
                    </a:endParaRPr>
                  </a:p>
                </c:rich>
              </c:tx>
              <c:spPr>
                <a:noFill/>
                <a:ln w="2030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 w="20309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 pitchFamily="34" charset="0"/>
                    <a:ea typeface="Garamond"/>
                    <a:cs typeface="Calibri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Arkusz1!$A$2:$A$5</c:f>
              <c:strCache>
                <c:ptCount val="4"/>
                <c:pt idx="0">
                  <c:v>Niepotwierdzone</c:v>
                </c:pt>
                <c:pt idx="1">
                  <c:v>Weryfikacja</c:v>
                </c:pt>
                <c:pt idx="2">
                  <c:v>Potwierdzone</c:v>
                </c:pt>
                <c:pt idx="3">
                  <c:v>Żart/Pomyłka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930</c:v>
                </c:pt>
                <c:pt idx="1">
                  <c:v>5</c:v>
                </c:pt>
                <c:pt idx="2">
                  <c:v>702</c:v>
                </c:pt>
                <c:pt idx="3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0309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439"/>
      </a:pPr>
      <a:endParaRPr lang="pl-P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485523385300667"/>
          <c:y val="0.16666666666666666"/>
          <c:w val="0.78730512249443207"/>
          <c:h val="0.7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explosion val="25"/>
          <c:dPt>
            <c:idx val="0"/>
            <c:bubble3D val="0"/>
          </c:dPt>
          <c:dPt>
            <c:idx val="1"/>
            <c:bubble3D val="0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bubble3D val="0"/>
          </c:dPt>
          <c:dPt>
            <c:idx val="3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4"/>
            <c:bubble3D val="0"/>
          </c:dPt>
          <c:dPt>
            <c:idx val="5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6"/>
            <c:bubble3D val="0"/>
          </c:dPt>
          <c:dPt>
            <c:idx val="7"/>
            <c:bubble3D val="0"/>
          </c:dPt>
          <c:dLbls>
            <c:dLbl>
              <c:idx val="0"/>
              <c:layout>
                <c:manualLayout>
                  <c:x val="-0.12271908550395552"/>
                  <c:y val="-1.602722196392365E-2"/>
                </c:manualLayout>
              </c:layout>
              <c:tx>
                <c:rich>
                  <a:bodyPr/>
                  <a:lstStyle/>
                  <a:p>
                    <a:r>
                      <a:rPr lang="pl-PL" sz="1400"/>
                      <a:t>Spożywanie alkoholu w miejscach niedozwolonych; 
171; 10,8%</a:t>
                    </a:r>
                    <a:endParaRPr lang="pl-PL"/>
                  </a:p>
                </c:rich>
              </c:tx>
              <c:dLblPos val="bestFit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2672121530202122E-3"/>
                  <c:y val="-0.18938508013327829"/>
                </c:manualLayout>
              </c:layout>
              <c:tx>
                <c:rich>
                  <a:bodyPr/>
                  <a:lstStyle/>
                  <a:p>
                    <a:r>
                      <a:rPr lang="pl-PL" sz="1400"/>
                      <a:t>Przekraczanie dozwolonej prędkości; 341; 21,5%</a:t>
                    </a:r>
                    <a:endParaRPr lang="pl-PL"/>
                  </a:p>
                </c:rich>
              </c:tx>
              <c:dLblPos val="bestFit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935049322812237"/>
                  <c:y val="5.3616441154079306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Nieprawidłowe parkowanie; 533; 33,6%</a:t>
                    </a:r>
                    <a:endParaRPr lang="en-US"/>
                  </a:p>
                </c:rich>
              </c:tx>
              <c:dLblPos val="bestFit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0182148358758521E-3"/>
                  <c:y val="0.22065311344794239"/>
                </c:manualLayout>
              </c:layout>
              <c:tx>
                <c:rich>
                  <a:bodyPr/>
                  <a:lstStyle/>
                  <a:p>
                    <a:r>
                      <a:rPr lang="pl-PL" sz="1400"/>
                      <a:t>Używanie środków odurzających; 56; 3,5%</a:t>
                    </a:r>
                    <a:endParaRPr lang="pl-PL"/>
                  </a:p>
                </c:rich>
              </c:tx>
              <c:dLblPos val="bestFit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6797480799225318E-2"/>
                  <c:y val="-3.5203861755583356E-2"/>
                </c:manualLayout>
              </c:layout>
              <c:tx>
                <c:rich>
                  <a:bodyPr/>
                  <a:lstStyle/>
                  <a:p>
                    <a:r>
                      <a:rPr lang="pl-PL" sz="1400"/>
                      <a:t>Niewłaściwa infrastruktura drogowa; 124; 7,8%</a:t>
                    </a:r>
                    <a:endParaRPr lang="pl-PL"/>
                  </a:p>
                </c:rich>
              </c:tx>
              <c:dLblPos val="bestFit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2702525136791588E-2"/>
                  <c:y val="-1.6268657195383396E-2"/>
                </c:manualLayout>
              </c:layout>
              <c:tx>
                <c:rich>
                  <a:bodyPr/>
                  <a:lstStyle/>
                  <a:p>
                    <a:r>
                      <a:rPr lang="pl-PL" sz="1400"/>
                      <a:t>Miejsca grupowania się małoletnich; 51; 3,2%</a:t>
                    </a:r>
                    <a:endParaRPr lang="pl-PL"/>
                  </a:p>
                </c:rich>
              </c:tx>
              <c:dLblPos val="bestFit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0.10544415630495715"/>
                  <c:y val="-0.12831782314897611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Akty wandalizmu; 
96; 6%</a:t>
                    </a:r>
                    <a:endParaRPr lang="en-US"/>
                  </a:p>
                </c:rich>
              </c:tx>
              <c:dLblPos val="bestFit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7155026756286338E-2"/>
                  <c:y val="-0.1847970017220309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1782">
                <a:noFill/>
              </a:ln>
            </c:spPr>
            <c:txPr>
              <a:bodyPr/>
              <a:lstStyle/>
              <a:p>
                <a:pPr>
                  <a:defRPr sz="1400" b="1"/>
                </a:pPr>
                <a:endParaRPr lang="pl-PL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Arkusz1!$A$2:$A$9</c:f>
              <c:strCache>
                <c:ptCount val="8"/>
                <c:pt idx="0">
                  <c:v>Spożywanie alkoholu w miejscach niedozwolonych</c:v>
                </c:pt>
                <c:pt idx="1">
                  <c:v>Przekraczanie dozwolonej prędkości</c:v>
                </c:pt>
                <c:pt idx="2">
                  <c:v>Nieprawidłowe parkowanie</c:v>
                </c:pt>
                <c:pt idx="3">
                  <c:v>Używanie środków odurzających</c:v>
                </c:pt>
                <c:pt idx="4">
                  <c:v>Niewłaściwa infrastruktura drogowa</c:v>
                </c:pt>
                <c:pt idx="5">
                  <c:v>Miejsca grupowania się małoletnich</c:v>
                </c:pt>
                <c:pt idx="6">
                  <c:v>Akty wandalizmu</c:v>
                </c:pt>
                <c:pt idx="7">
                  <c:v>Pozostałe</c:v>
                </c:pt>
              </c:strCache>
            </c:strRef>
          </c:cat>
          <c:val>
            <c:numRef>
              <c:f>Arkusz1!$B$2:$B$9</c:f>
              <c:numCache>
                <c:formatCode>General</c:formatCode>
                <c:ptCount val="8"/>
                <c:pt idx="0">
                  <c:v>174</c:v>
                </c:pt>
                <c:pt idx="1">
                  <c:v>347</c:v>
                </c:pt>
                <c:pt idx="2">
                  <c:v>557</c:v>
                </c:pt>
                <c:pt idx="3">
                  <c:v>58</c:v>
                </c:pt>
                <c:pt idx="4">
                  <c:v>131</c:v>
                </c:pt>
                <c:pt idx="5">
                  <c:v>52</c:v>
                </c:pt>
                <c:pt idx="6">
                  <c:v>110</c:v>
                </c:pt>
                <c:pt idx="7">
                  <c:v>217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1782">
          <a:noFill/>
        </a:ln>
      </c:spPr>
    </c:plotArea>
    <c:plotVisOnly val="1"/>
    <c:dispBlanksAs val="zero"/>
    <c:showDLblsOverMax val="1"/>
  </c:chart>
  <c:spPr>
    <a:noFill/>
    <a:ln>
      <a:noFill/>
    </a:ln>
  </c:spPr>
  <c:txPr>
    <a:bodyPr/>
    <a:lstStyle/>
    <a:p>
      <a:pPr>
        <a:defRPr sz="1544"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222052067381319E-2"/>
          <c:y val="3.2835820895522387E-2"/>
          <c:w val="0.9555895865237366"/>
          <c:h val="0.811940298507462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Liczba wszczetych postępowań w 7 wybranych kategoriach przestępstw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6600"/>
              </a:solidFill>
            </a:ln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5.5846591664808652E-3"/>
                  <c:y val="-5.18370940603885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5031847906530945E-3"/>
                  <c:y val="-6.00803805774278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8984009242395623E-3"/>
                  <c:y val="-2.3894473118806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725215364221996E-3"/>
                  <c:y val="-5.18813086955288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6006340413843617E-2"/>
                  <c:y val="-3.49233698986531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5442720681677496E-2"/>
                  <c:y val="-3.05706773321482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35552">
                <a:noFill/>
              </a:ln>
            </c:spPr>
            <c:txPr>
              <a:bodyPr/>
              <a:lstStyle/>
              <a:p>
                <a:pPr>
                  <a:defRPr sz="1680" b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71104">
                <a:solidFill>
                  <a:srgbClr val="00B050"/>
                </a:solidFill>
              </a:ln>
            </c:spPr>
            <c:trendlineType val="linear"/>
            <c:dispRSqr val="0"/>
            <c:dispEq val="0"/>
          </c:trendline>
          <c:cat>
            <c:strRef>
              <c:f>Arkusz1!$A$2:$A$6</c:f>
              <c:strCache>
                <c:ptCount val="5"/>
                <c:pt idx="0">
                  <c:v>2013r.</c:v>
                </c:pt>
                <c:pt idx="1">
                  <c:v>2014r.</c:v>
                </c:pt>
                <c:pt idx="2">
                  <c:v>2015r.</c:v>
                </c:pt>
                <c:pt idx="3">
                  <c:v>2016r.</c:v>
                </c:pt>
                <c:pt idx="4">
                  <c:v>I-X 2017r.</c:v>
                </c:pt>
              </c:strCache>
            </c:strRef>
          </c:cat>
          <c:val>
            <c:numRef>
              <c:f>Arkusz1!$B$2:$B$6</c:f>
              <c:numCache>
                <c:formatCode>#,##0</c:formatCode>
                <c:ptCount val="5"/>
                <c:pt idx="0">
                  <c:v>2904</c:v>
                </c:pt>
                <c:pt idx="1">
                  <c:v>2470</c:v>
                </c:pt>
                <c:pt idx="2">
                  <c:v>2372</c:v>
                </c:pt>
                <c:pt idx="3">
                  <c:v>2213</c:v>
                </c:pt>
                <c:pt idx="4">
                  <c:v>1529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493816"/>
        <c:axId val="82494208"/>
      </c:barChart>
      <c:catAx>
        <c:axId val="82493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8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82494208"/>
        <c:crosses val="autoZero"/>
        <c:auto val="1"/>
        <c:lblAlgn val="ctr"/>
        <c:lblOffset val="100"/>
        <c:noMultiLvlLbl val="0"/>
      </c:catAx>
      <c:valAx>
        <c:axId val="8249420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82493816"/>
        <c:crosses val="autoZero"/>
        <c:crossBetween val="between"/>
      </c:valAx>
      <c:spPr>
        <a:noFill/>
        <a:ln w="3555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519"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222052067381319E-2"/>
          <c:y val="2.8277634961439587E-2"/>
          <c:w val="0.9555895865237366"/>
          <c:h val="0.838046272493573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Liczba wszczetych postępowań w 7 wybranych kategoriach przestępstw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6600"/>
              </a:solidFill>
            </a:ln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5.5846591664808652E-3"/>
                  <c:y val="-5.18370940603885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5031847906530945E-3"/>
                  <c:y val="-6.00803805774278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8984009242395623E-3"/>
                  <c:y val="-2.3894473118806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725215364221996E-3"/>
                  <c:y val="-5.18813086955288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8564365500824132E-2"/>
                  <c:y val="-4.84911088241628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5442720681677496E-2"/>
                  <c:y val="-3.05706773321482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35552">
                <a:noFill/>
              </a:ln>
            </c:spPr>
            <c:txPr>
              <a:bodyPr/>
              <a:lstStyle/>
              <a:p>
                <a:pPr>
                  <a:defRPr sz="1680" b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71104">
                <a:solidFill>
                  <a:srgbClr val="00B050"/>
                </a:solidFill>
              </a:ln>
            </c:spPr>
            <c:trendlineType val="linear"/>
            <c:dispRSqr val="0"/>
            <c:dispEq val="0"/>
          </c:trendline>
          <c:cat>
            <c:strRef>
              <c:f>Arkusz1!$A$2:$A$6</c:f>
              <c:strCache>
                <c:ptCount val="5"/>
                <c:pt idx="0">
                  <c:v>2013r.</c:v>
                </c:pt>
                <c:pt idx="1">
                  <c:v>2014r.</c:v>
                </c:pt>
                <c:pt idx="2">
                  <c:v>2015r.</c:v>
                </c:pt>
                <c:pt idx="3">
                  <c:v>2016r.</c:v>
                </c:pt>
                <c:pt idx="4">
                  <c:v>I-X 2017r.</c:v>
                </c:pt>
              </c:strCache>
            </c:strRef>
          </c:cat>
          <c:val>
            <c:numRef>
              <c:f>Arkusz1!$B$2:$B$6</c:f>
              <c:numCache>
                <c:formatCode>#,##0</c:formatCode>
                <c:ptCount val="5"/>
                <c:pt idx="0">
                  <c:v>1191</c:v>
                </c:pt>
                <c:pt idx="1">
                  <c:v>1110</c:v>
                </c:pt>
                <c:pt idx="2">
                  <c:v>1004</c:v>
                </c:pt>
                <c:pt idx="3">
                  <c:v>922</c:v>
                </c:pt>
                <c:pt idx="4">
                  <c:v>610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494992"/>
        <c:axId val="82495384"/>
      </c:barChart>
      <c:catAx>
        <c:axId val="82494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8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82495384"/>
        <c:crosses val="autoZero"/>
        <c:auto val="1"/>
        <c:lblAlgn val="ctr"/>
        <c:lblOffset val="100"/>
        <c:noMultiLvlLbl val="0"/>
      </c:catAx>
      <c:valAx>
        <c:axId val="8249538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82494992"/>
        <c:crosses val="autoZero"/>
        <c:crossBetween val="between"/>
      </c:valAx>
      <c:spPr>
        <a:noFill/>
        <a:ln w="3555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519"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222052067381319E-2"/>
          <c:y val="2.7848101265822784E-2"/>
          <c:w val="0.9555895865237366"/>
          <c:h val="0.837974683544303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Liczba wszczetych postępowań w 7 wybranych kategoriach przestępstw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6600"/>
              </a:solidFill>
            </a:ln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5.5846591664808652E-3"/>
                  <c:y val="-5.18370940603885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5031847906530945E-3"/>
                  <c:y val="-6.00803805774278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8984009242395623E-3"/>
                  <c:y val="-2.3894473118806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725215364221996E-3"/>
                  <c:y val="-5.18813086955288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3273667826405529E-2"/>
                  <c:y val="-4.55000165123158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5442720681677496E-2"/>
                  <c:y val="-3.05706773321482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35552">
                <a:noFill/>
              </a:ln>
            </c:spPr>
            <c:txPr>
              <a:bodyPr/>
              <a:lstStyle/>
              <a:p>
                <a:pPr>
                  <a:defRPr sz="1680" b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71104">
                <a:solidFill>
                  <a:srgbClr val="00B050"/>
                </a:solidFill>
              </a:ln>
            </c:spPr>
            <c:trendlineType val="linear"/>
            <c:dispRSqr val="0"/>
            <c:dispEq val="0"/>
          </c:trendline>
          <c:cat>
            <c:strRef>
              <c:f>Arkusz1!$A$2:$A$6</c:f>
              <c:strCache>
                <c:ptCount val="5"/>
                <c:pt idx="0">
                  <c:v>2013r.</c:v>
                </c:pt>
                <c:pt idx="1">
                  <c:v>2014r.</c:v>
                </c:pt>
                <c:pt idx="2">
                  <c:v>2015r.</c:v>
                </c:pt>
                <c:pt idx="3">
                  <c:v>2016r.</c:v>
                </c:pt>
                <c:pt idx="4">
                  <c:v>I-X 2017r.</c:v>
                </c:pt>
              </c:strCache>
            </c:strRef>
          </c:cat>
          <c:val>
            <c:numRef>
              <c:f>Arkusz1!$B$2:$B$6</c:f>
              <c:numCache>
                <c:formatCode>#,##0</c:formatCode>
                <c:ptCount val="5"/>
                <c:pt idx="0">
                  <c:v>1210</c:v>
                </c:pt>
                <c:pt idx="1">
                  <c:v>1118</c:v>
                </c:pt>
                <c:pt idx="2">
                  <c:v>910</c:v>
                </c:pt>
                <c:pt idx="3">
                  <c:v>897</c:v>
                </c:pt>
                <c:pt idx="4">
                  <c:v>602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496168"/>
        <c:axId val="82496560"/>
      </c:barChart>
      <c:catAx>
        <c:axId val="82496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8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82496560"/>
        <c:crosses val="autoZero"/>
        <c:auto val="1"/>
        <c:lblAlgn val="ctr"/>
        <c:lblOffset val="100"/>
        <c:noMultiLvlLbl val="0"/>
      </c:catAx>
      <c:valAx>
        <c:axId val="8249656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82496168"/>
        <c:crosses val="autoZero"/>
        <c:crossBetween val="between"/>
      </c:valAx>
      <c:spPr>
        <a:noFill/>
        <a:ln w="3555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519"/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I-X 2017r.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Calibri" pitchFamily="34" charset="0"/>
                    <a:cs typeface="Calibri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Arkusz1!$A$2:$A$8</c:f>
              <c:strCache>
                <c:ptCount val="7"/>
                <c:pt idx="0">
                  <c:v>rozbój</c:v>
                </c:pt>
                <c:pt idx="1">
                  <c:v>bójka i pobicie</c:v>
                </c:pt>
                <c:pt idx="2">
                  <c:v>uszczerbek na zdrowiu</c:v>
                </c:pt>
                <c:pt idx="3">
                  <c:v>kradzież samochodu</c:v>
                </c:pt>
                <c:pt idx="4">
                  <c:v>uszkodzenie rzeczy</c:v>
                </c:pt>
                <c:pt idx="5">
                  <c:v>kradzież z włamaniem</c:v>
                </c:pt>
                <c:pt idx="6">
                  <c:v>kradzież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>
                  <c:v>9</c:v>
                </c:pt>
                <c:pt idx="1">
                  <c:v>22</c:v>
                </c:pt>
                <c:pt idx="2">
                  <c:v>70</c:v>
                </c:pt>
                <c:pt idx="3">
                  <c:v>23</c:v>
                </c:pt>
                <c:pt idx="4">
                  <c:v>121</c:v>
                </c:pt>
                <c:pt idx="5">
                  <c:v>187</c:v>
                </c:pt>
                <c:pt idx="6">
                  <c:v>201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2016r.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Calibri" pitchFamily="34" charset="0"/>
                    <a:cs typeface="Calibri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Arkusz1!$A$2:$A$8</c:f>
              <c:strCache>
                <c:ptCount val="7"/>
                <c:pt idx="0">
                  <c:v>rozbój</c:v>
                </c:pt>
                <c:pt idx="1">
                  <c:v>bójka i pobicie</c:v>
                </c:pt>
                <c:pt idx="2">
                  <c:v>uszczerbek na zdrowiu</c:v>
                </c:pt>
                <c:pt idx="3">
                  <c:v>kradzież samochodu</c:v>
                </c:pt>
                <c:pt idx="4">
                  <c:v>uszkodzenie rzeczy</c:v>
                </c:pt>
                <c:pt idx="5">
                  <c:v>kradzież z włamaniem</c:v>
                </c:pt>
                <c:pt idx="6">
                  <c:v>kradzież</c:v>
                </c:pt>
              </c:strCache>
            </c:strRef>
          </c:cat>
          <c:val>
            <c:numRef>
              <c:f>Arkusz1!$C$2:$C$8</c:f>
              <c:numCache>
                <c:formatCode>General</c:formatCode>
                <c:ptCount val="7"/>
                <c:pt idx="0">
                  <c:v>37</c:v>
                </c:pt>
                <c:pt idx="1">
                  <c:v>37</c:v>
                </c:pt>
                <c:pt idx="2">
                  <c:v>110</c:v>
                </c:pt>
                <c:pt idx="3">
                  <c:v>35</c:v>
                </c:pt>
                <c:pt idx="4">
                  <c:v>146</c:v>
                </c:pt>
                <c:pt idx="5">
                  <c:v>237</c:v>
                </c:pt>
                <c:pt idx="6">
                  <c:v>355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2015r.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Calibri" pitchFamily="34" charset="0"/>
                    <a:cs typeface="Calibri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Arkusz1!$A$2:$A$8</c:f>
              <c:strCache>
                <c:ptCount val="7"/>
                <c:pt idx="0">
                  <c:v>rozbój</c:v>
                </c:pt>
                <c:pt idx="1">
                  <c:v>bójka i pobicie</c:v>
                </c:pt>
                <c:pt idx="2">
                  <c:v>uszczerbek na zdrowiu</c:v>
                </c:pt>
                <c:pt idx="3">
                  <c:v>kradzież samochodu</c:v>
                </c:pt>
                <c:pt idx="4">
                  <c:v>uszkodzenie rzeczy</c:v>
                </c:pt>
                <c:pt idx="5">
                  <c:v>kradzież z włamaniem</c:v>
                </c:pt>
                <c:pt idx="6">
                  <c:v>kradzież</c:v>
                </c:pt>
              </c:strCache>
            </c:strRef>
          </c:cat>
          <c:val>
            <c:numRef>
              <c:f>Arkusz1!$D$2:$D$8</c:f>
              <c:numCache>
                <c:formatCode>General</c:formatCode>
                <c:ptCount val="7"/>
                <c:pt idx="0">
                  <c:v>27</c:v>
                </c:pt>
                <c:pt idx="1">
                  <c:v>41</c:v>
                </c:pt>
                <c:pt idx="2">
                  <c:v>97</c:v>
                </c:pt>
                <c:pt idx="3">
                  <c:v>19</c:v>
                </c:pt>
                <c:pt idx="4">
                  <c:v>149</c:v>
                </c:pt>
                <c:pt idx="5">
                  <c:v>304</c:v>
                </c:pt>
                <c:pt idx="6">
                  <c:v>387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88439624"/>
        <c:axId val="288440016"/>
        <c:axId val="0"/>
      </c:bar3DChart>
      <c:catAx>
        <c:axId val="2884396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Calibri" pitchFamily="34" charset="0"/>
                <a:cs typeface="Calibri" pitchFamily="34" charset="0"/>
              </a:defRPr>
            </a:pPr>
            <a:endParaRPr lang="pl-PL"/>
          </a:p>
        </c:txPr>
        <c:crossAx val="288440016"/>
        <c:crosses val="autoZero"/>
        <c:auto val="1"/>
        <c:lblAlgn val="ctr"/>
        <c:lblOffset val="100"/>
        <c:noMultiLvlLbl val="0"/>
      </c:catAx>
      <c:valAx>
        <c:axId val="28844001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884396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286399151664791"/>
          <c:y val="0.27833438828434265"/>
          <c:w val="0.17444408081674218"/>
          <c:h val="0.31801601722615613"/>
        </c:manualLayout>
      </c:layout>
      <c:overlay val="0"/>
      <c:txPr>
        <a:bodyPr/>
        <a:lstStyle/>
        <a:p>
          <a:pPr>
            <a:defRPr sz="1600" b="1">
              <a:latin typeface="Calibri" pitchFamily="34" charset="0"/>
              <a:cs typeface="Calibri" pitchFamily="34" charset="0"/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I-X 2017r.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Calibri" pitchFamily="34" charset="0"/>
                    <a:cs typeface="Calibri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Arkusz1!$A$2:$A$8</c:f>
              <c:strCache>
                <c:ptCount val="7"/>
                <c:pt idx="0">
                  <c:v>rozbój</c:v>
                </c:pt>
                <c:pt idx="1">
                  <c:v>bójka i pobicie</c:v>
                </c:pt>
                <c:pt idx="2">
                  <c:v>uszczerbek na zdrowiu</c:v>
                </c:pt>
                <c:pt idx="3">
                  <c:v>kradzież samochodu</c:v>
                </c:pt>
                <c:pt idx="4">
                  <c:v>uszkodzenie rzeczy</c:v>
                </c:pt>
                <c:pt idx="5">
                  <c:v>kradzież z włamaniem</c:v>
                </c:pt>
                <c:pt idx="6">
                  <c:v>kradzież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>
                  <c:v>17</c:v>
                </c:pt>
                <c:pt idx="1">
                  <c:v>27</c:v>
                </c:pt>
                <c:pt idx="2">
                  <c:v>38</c:v>
                </c:pt>
                <c:pt idx="3">
                  <c:v>22</c:v>
                </c:pt>
                <c:pt idx="4">
                  <c:v>109</c:v>
                </c:pt>
                <c:pt idx="5">
                  <c:v>214</c:v>
                </c:pt>
                <c:pt idx="6">
                  <c:v>197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2016r.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C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Calibri" pitchFamily="34" charset="0"/>
                    <a:cs typeface="Calibri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Arkusz1!$A$2:$A$8</c:f>
              <c:strCache>
                <c:ptCount val="7"/>
                <c:pt idx="0">
                  <c:v>rozbój</c:v>
                </c:pt>
                <c:pt idx="1">
                  <c:v>bójka i pobicie</c:v>
                </c:pt>
                <c:pt idx="2">
                  <c:v>uszczerbek na zdrowiu</c:v>
                </c:pt>
                <c:pt idx="3">
                  <c:v>kradzież samochodu</c:v>
                </c:pt>
                <c:pt idx="4">
                  <c:v>uszkodzenie rzeczy</c:v>
                </c:pt>
                <c:pt idx="5">
                  <c:v>kradzież z włamaniem</c:v>
                </c:pt>
                <c:pt idx="6">
                  <c:v>kradzież</c:v>
                </c:pt>
              </c:strCache>
            </c:strRef>
          </c:cat>
          <c:val>
            <c:numRef>
              <c:f>Arkusz1!$C$2:$C$8</c:f>
              <c:numCache>
                <c:formatCode>General</c:formatCode>
                <c:ptCount val="7"/>
                <c:pt idx="0">
                  <c:v>29</c:v>
                </c:pt>
                <c:pt idx="1">
                  <c:v>26</c:v>
                </c:pt>
                <c:pt idx="2">
                  <c:v>54</c:v>
                </c:pt>
                <c:pt idx="3">
                  <c:v>35</c:v>
                </c:pt>
                <c:pt idx="4">
                  <c:v>140</c:v>
                </c:pt>
                <c:pt idx="5">
                  <c:v>323</c:v>
                </c:pt>
                <c:pt idx="6">
                  <c:v>325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2015r.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Calibri" pitchFamily="34" charset="0"/>
                    <a:cs typeface="Calibri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Arkusz1!$A$2:$A$8</c:f>
              <c:strCache>
                <c:ptCount val="7"/>
                <c:pt idx="0">
                  <c:v>rozbój</c:v>
                </c:pt>
                <c:pt idx="1">
                  <c:v>bójka i pobicie</c:v>
                </c:pt>
                <c:pt idx="2">
                  <c:v>uszczerbek na zdrowiu</c:v>
                </c:pt>
                <c:pt idx="3">
                  <c:v>kradzież samochodu</c:v>
                </c:pt>
                <c:pt idx="4">
                  <c:v>uszkodzenie rzeczy</c:v>
                </c:pt>
                <c:pt idx="5">
                  <c:v>kradzież z włamaniem</c:v>
                </c:pt>
                <c:pt idx="6">
                  <c:v>kradzież</c:v>
                </c:pt>
              </c:strCache>
            </c:strRef>
          </c:cat>
          <c:val>
            <c:numRef>
              <c:f>Arkusz1!$D$2:$D$8</c:f>
              <c:numCache>
                <c:formatCode>General</c:formatCode>
                <c:ptCount val="7"/>
                <c:pt idx="0">
                  <c:v>42</c:v>
                </c:pt>
                <c:pt idx="1">
                  <c:v>33</c:v>
                </c:pt>
                <c:pt idx="2">
                  <c:v>41</c:v>
                </c:pt>
                <c:pt idx="3">
                  <c:v>17</c:v>
                </c:pt>
                <c:pt idx="4">
                  <c:v>101</c:v>
                </c:pt>
                <c:pt idx="5">
                  <c:v>315</c:v>
                </c:pt>
                <c:pt idx="6">
                  <c:v>378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88440800"/>
        <c:axId val="288441192"/>
        <c:axId val="0"/>
      </c:bar3DChart>
      <c:catAx>
        <c:axId val="2884408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Calibri" pitchFamily="34" charset="0"/>
                <a:cs typeface="Calibri" pitchFamily="34" charset="0"/>
              </a:defRPr>
            </a:pPr>
            <a:endParaRPr lang="pl-PL"/>
          </a:p>
        </c:txPr>
        <c:crossAx val="288441192"/>
        <c:crosses val="autoZero"/>
        <c:auto val="1"/>
        <c:lblAlgn val="ctr"/>
        <c:lblOffset val="100"/>
        <c:noMultiLvlLbl val="0"/>
      </c:catAx>
      <c:valAx>
        <c:axId val="28844119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88440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041517034544956"/>
          <c:y val="0.23150490401351417"/>
          <c:w val="0.13134798944228951"/>
          <c:h val="0.33800927389834184"/>
        </c:manualLayout>
      </c:layout>
      <c:overlay val="0"/>
      <c:txPr>
        <a:bodyPr/>
        <a:lstStyle/>
        <a:p>
          <a:pPr>
            <a:defRPr sz="1600" b="1">
              <a:latin typeface="Calibri" pitchFamily="34" charset="0"/>
              <a:cs typeface="Calibri" pitchFamily="34" charset="0"/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Wypadki</c:v>
                </c:pt>
              </c:strCache>
            </c:strRef>
          </c:tx>
          <c:marker>
            <c:symbol val="square"/>
            <c:size val="4"/>
          </c:marker>
          <c:dLbls>
            <c:dLbl>
              <c:idx val="0"/>
              <c:layout>
                <c:manualLayout>
                  <c:x val="-1.2059438789802101E-2"/>
                  <c:y val="-4.00622068282411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3566868638527513E-2"/>
                  <c:y val="-4.00622068282411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3566868638527513E-2"/>
                  <c:y val="-5.50855343888305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5074298487252599E-2"/>
                  <c:y val="-5.00777585353004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6581728335978072E-2"/>
                  <c:y val="-4.00622068282411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2059438789802101E-2"/>
                  <c:y val="-4.00622068282411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9.0445790923515609E-3"/>
                  <c:y val="-3.50544309747103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0552008941076822E-2"/>
                  <c:y val="-7.01088619494208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0552008941076822E-2"/>
                  <c:y val="-4.50699826817704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2059438789802101E-2"/>
                  <c:y val="-5.50855343888308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3566868638527619E-2"/>
                  <c:y val="-4.00622068282411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>
                    <a:solidFill>
                      <a:srgbClr val="00206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Arkusz1!$A$2:$A$7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I-X 2017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97</c:v>
                </c:pt>
                <c:pt idx="1">
                  <c:v>87</c:v>
                </c:pt>
                <c:pt idx="2">
                  <c:v>79</c:v>
                </c:pt>
                <c:pt idx="3">
                  <c:v>83</c:v>
                </c:pt>
                <c:pt idx="4">
                  <c:v>77</c:v>
                </c:pt>
                <c:pt idx="5">
                  <c:v>105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Ranni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diamond"/>
            <c:size val="4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dLbls>
            <c:dLbl>
              <c:idx val="0"/>
              <c:layout>
                <c:manualLayout>
                  <c:x val="-1.2059438789802101E-2"/>
                  <c:y val="-5.00777585353004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3566868638527513E-2"/>
                  <c:y val="-6.00933102423609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0297193949011034E-3"/>
                  <c:y val="-6.51010860958907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0297193949011034E-3"/>
                  <c:y val="-5.00777585353004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7.5371492436263439E-3"/>
                  <c:y val="-4.00622068282411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0552008941076822E-2"/>
                  <c:y val="-5.00777585353004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9.0445790923515609E-3"/>
                  <c:y val="-4.50699826817704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0552008941076822E-2"/>
                  <c:y val="-5.00777585353004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0552008941076822E-2"/>
                  <c:y val="-6.00933102423609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2059438789802101E-2"/>
                  <c:y val="-5.50855343888305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3566868638527619E-2"/>
                  <c:y val="-5.00777585353004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>
                    <a:solidFill>
                      <a:srgbClr val="00206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Arkusz1!$A$2:$A$7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I-X 2017</c:v>
                </c:pt>
              </c:strCache>
            </c:strRef>
          </c:cat>
          <c:val>
            <c:numRef>
              <c:f>Arkusz1!$C$2:$C$7</c:f>
              <c:numCache>
                <c:formatCode>General</c:formatCode>
                <c:ptCount val="6"/>
                <c:pt idx="0">
                  <c:v>118</c:v>
                </c:pt>
                <c:pt idx="1">
                  <c:v>107</c:v>
                </c:pt>
                <c:pt idx="2">
                  <c:v>103</c:v>
                </c:pt>
                <c:pt idx="3">
                  <c:v>107</c:v>
                </c:pt>
                <c:pt idx="4">
                  <c:v>85</c:v>
                </c:pt>
                <c:pt idx="5">
                  <c:v>116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8441976"/>
        <c:axId val="288442368"/>
      </c:lineChart>
      <c:catAx>
        <c:axId val="288441976"/>
        <c:scaling>
          <c:orientation val="minMax"/>
        </c:scaling>
        <c:delete val="0"/>
        <c:axPos val="b"/>
        <c:numFmt formatCode="General" sourceLinked="1"/>
        <c:majorTickMark val="in"/>
        <c:minorTickMark val="out"/>
        <c:tickLblPos val="nextTo"/>
        <c:crossAx val="288442368"/>
        <c:crosses val="autoZero"/>
        <c:auto val="1"/>
        <c:lblAlgn val="ctr"/>
        <c:lblOffset val="100"/>
        <c:noMultiLvlLbl val="0"/>
      </c:catAx>
      <c:valAx>
        <c:axId val="288442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 b="1"/>
            </a:pPr>
            <a:endParaRPr lang="pl-PL"/>
          </a:p>
        </c:txPr>
        <c:crossAx val="2884419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841694537346713"/>
          <c:y val="0.35064935064935066"/>
          <c:w val="0.1326644370122631"/>
          <c:h val="0.50276604715293371"/>
        </c:manualLayout>
      </c:layout>
      <c:overlay val="0"/>
      <c:txPr>
        <a:bodyPr/>
        <a:lstStyle/>
        <a:p>
          <a:pPr>
            <a:defRPr sz="2000"/>
          </a:pPr>
          <a:endParaRPr lang="pl-PL"/>
        </a:p>
      </c:txPr>
    </c:legend>
    <c:plotVisOnly val="1"/>
    <c:dispBlanksAs val="zero"/>
    <c:showDLblsOverMax val="0"/>
  </c:chart>
  <c:txPr>
    <a:bodyPr/>
    <a:lstStyle/>
    <a:p>
      <a:pPr>
        <a:defRPr sz="1600"/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Zabici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triangle"/>
            <c:size val="4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1.2059438789802085E-2"/>
                  <c:y val="-4.00622068282411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3566868638527508E-2"/>
                  <c:y val="-4.00622068282411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3566868638527508E-2"/>
                  <c:y val="-5.50855343888305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5074298487252599E-2"/>
                  <c:y val="-5.00777585353004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6581728335978069E-2"/>
                  <c:y val="-4.00622068282411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2059438789802085E-2"/>
                  <c:y val="-4.00622068282411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9.0445790923515609E-3"/>
                  <c:y val="-3.50544309747103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0552008941076822E-2"/>
                  <c:y val="-7.01088619494205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0552008941076822E-2"/>
                  <c:y val="-4.50699826817704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2059438789802085E-2"/>
                  <c:y val="-5.50855343888308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3566868638527614E-2"/>
                  <c:y val="-4.00622068282411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>
                    <a:solidFill>
                      <a:srgbClr val="00206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Arkusz1!$A$2:$A$7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I-X 2017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20</c:v>
                </c:pt>
                <c:pt idx="1">
                  <c:v>16</c:v>
                </c:pt>
                <c:pt idx="2">
                  <c:v>15</c:v>
                </c:pt>
                <c:pt idx="3">
                  <c:v>17</c:v>
                </c:pt>
                <c:pt idx="4">
                  <c:v>12</c:v>
                </c:pt>
                <c:pt idx="5">
                  <c:v>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8443152"/>
        <c:axId val="290066584"/>
      </c:lineChart>
      <c:catAx>
        <c:axId val="288443152"/>
        <c:scaling>
          <c:orientation val="minMax"/>
        </c:scaling>
        <c:delete val="0"/>
        <c:axPos val="b"/>
        <c:numFmt formatCode="General" sourceLinked="1"/>
        <c:majorTickMark val="in"/>
        <c:minorTickMark val="out"/>
        <c:tickLblPos val="nextTo"/>
        <c:crossAx val="290066584"/>
        <c:crosses val="autoZero"/>
        <c:auto val="1"/>
        <c:lblAlgn val="ctr"/>
        <c:lblOffset val="100"/>
        <c:noMultiLvlLbl val="0"/>
      </c:catAx>
      <c:valAx>
        <c:axId val="290066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 b="1"/>
            </a:pPr>
            <a:endParaRPr lang="pl-PL"/>
          </a:p>
        </c:txPr>
        <c:crossAx val="2884431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963210702341133"/>
          <c:y val="0.42424242424242425"/>
          <c:w val="0.10144927536231885"/>
          <c:h val="0.14285714285714285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600"/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Zabici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Arkusz1!$A$2:$A$8</c:f>
              <c:strCache>
                <c:ptCount val="7"/>
                <c:pt idx="0">
                  <c:v>b/d</c:v>
                </c:pt>
                <c:pt idx="1">
                  <c:v> 7-14</c:v>
                </c:pt>
                <c:pt idx="2">
                  <c:v>15 - 17</c:v>
                </c:pt>
                <c:pt idx="3">
                  <c:v>18 - 24</c:v>
                </c:pt>
                <c:pt idx="4">
                  <c:v>25 - 39</c:v>
                </c:pt>
                <c:pt idx="5">
                  <c:v>40 - 59</c:v>
                </c:pt>
                <c:pt idx="6">
                  <c:v>60 i więcej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Ranni</c:v>
                </c:pt>
              </c:strCache>
            </c:strRef>
          </c:tx>
          <c:spPr>
            <a:solidFill>
              <a:srgbClr val="33A8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Arkusz1!$A$2:$A$8</c:f>
              <c:strCache>
                <c:ptCount val="7"/>
                <c:pt idx="0">
                  <c:v>b/d</c:v>
                </c:pt>
                <c:pt idx="1">
                  <c:v> 7-14</c:v>
                </c:pt>
                <c:pt idx="2">
                  <c:v>15 - 17</c:v>
                </c:pt>
                <c:pt idx="3">
                  <c:v>18 - 24</c:v>
                </c:pt>
                <c:pt idx="4">
                  <c:v>25 - 39</c:v>
                </c:pt>
                <c:pt idx="5">
                  <c:v>40 - 59</c:v>
                </c:pt>
                <c:pt idx="6">
                  <c:v>60 i więcej</c:v>
                </c:pt>
              </c:strCache>
            </c:strRef>
          </c:cat>
          <c:val>
            <c:numRef>
              <c:f>Arkusz1!$C$2:$C$8</c:f>
              <c:numCache>
                <c:formatCode>General</c:formatCode>
                <c:ptCount val="7"/>
                <c:pt idx="0">
                  <c:v>4</c:v>
                </c:pt>
                <c:pt idx="1">
                  <c:v>3</c:v>
                </c:pt>
                <c:pt idx="2">
                  <c:v>0</c:v>
                </c:pt>
                <c:pt idx="3">
                  <c:v>3</c:v>
                </c:pt>
                <c:pt idx="4">
                  <c:v>7</c:v>
                </c:pt>
                <c:pt idx="5">
                  <c:v>5</c:v>
                </c:pt>
                <c:pt idx="6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0067368"/>
        <c:axId val="290067760"/>
        <c:axId val="0"/>
      </c:bar3DChart>
      <c:catAx>
        <c:axId val="2900673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290067760"/>
        <c:crosses val="autoZero"/>
        <c:auto val="1"/>
        <c:lblAlgn val="ctr"/>
        <c:lblOffset val="100"/>
        <c:noMultiLvlLbl val="0"/>
      </c:catAx>
      <c:valAx>
        <c:axId val="29006776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pl-PL"/>
          </a:p>
        </c:txPr>
        <c:crossAx val="290067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0.09636</cdr:x>
      <cdr:y>0.5651</cdr:y>
    </cdr:from>
    <cdr:to>
      <cdr:x>0.24636</cdr:x>
      <cdr:y>0.7901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587410" y="229656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0.37288</cdr:x>
      <cdr:y>0.1833</cdr:y>
    </cdr:from>
    <cdr:to>
      <cdr:x>0.66819</cdr:x>
      <cdr:y>0.28328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1584176" y="792088"/>
          <a:ext cx="1254617" cy="432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2160" b="1" dirty="0" smtClean="0">
              <a:solidFill>
                <a:schemeClr val="accent1">
                  <a:lumMod val="50000"/>
                </a:schemeClr>
              </a:solidFill>
              <a:latin typeface="Garamond" pitchFamily="18" charset="0"/>
            </a:rPr>
            <a:t>DOKONANIA</a:t>
          </a:r>
          <a:endParaRPr lang="pl-PL" sz="2160" b="1" dirty="0">
            <a:solidFill>
              <a:schemeClr val="accent1">
                <a:lumMod val="50000"/>
              </a:schemeClr>
            </a:solidFill>
            <a:latin typeface="Garamond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0.42745</cdr:x>
      <cdr:y>0.16921</cdr:y>
    </cdr:from>
    <cdr:to>
      <cdr:x>0.78974</cdr:x>
      <cdr:y>0.26151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1872208" y="792088"/>
          <a:ext cx="1586799" cy="4320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2160" b="1" i="0" u="none" strike="noStrike" kern="1200" baseline="0">
              <a:solidFill>
                <a:srgbClr val="002060"/>
              </a:solidFill>
              <a:latin typeface="Garamond" pitchFamily="18" charset="0"/>
              <a:ea typeface="+mn-ea"/>
              <a:cs typeface="+mn-cs"/>
            </a:defRPr>
          </a:pPr>
          <a:r>
            <a:rPr lang="en-US" dirty="0">
              <a:solidFill>
                <a:srgbClr val="002060"/>
              </a:solidFill>
              <a:latin typeface="Garamond" pitchFamily="18" charset="0"/>
            </a:rPr>
            <a:t>STRATY</a:t>
          </a:r>
          <a:r>
            <a:rPr lang="pl-PL" dirty="0">
              <a:solidFill>
                <a:srgbClr val="002060"/>
              </a:solidFill>
              <a:latin typeface="Garamond" pitchFamily="18" charset="0"/>
            </a:rPr>
            <a:t> w zł.</a:t>
          </a:r>
          <a:endParaRPr lang="en-US" dirty="0">
            <a:solidFill>
              <a:srgbClr val="002060"/>
            </a:solidFill>
            <a:latin typeface="Garamond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98900" y="0"/>
            <a:ext cx="29829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20EA951-589B-43E6-A999-D125AA4E3F7E}" type="datetimeFigureOut">
              <a:rPr lang="pl-PL"/>
              <a:pPr>
                <a:defRPr/>
              </a:pPr>
              <a:t>2017-11-23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829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98900" y="9409113"/>
            <a:ext cx="29829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95157EF-5397-4850-95A9-0823598EC12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9803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95300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98900" y="0"/>
            <a:ext cx="2982913" cy="495300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3FC88189-1572-4FBF-81FD-8599383A4135}" type="datetimeFigureOut">
              <a:rPr lang="pl-PL"/>
              <a:pPr>
                <a:defRPr/>
              </a:pPr>
              <a:t>2017-11-23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39" tIns="47969" rIns="95939" bIns="47969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8975" y="4705350"/>
            <a:ext cx="5505450" cy="4457700"/>
          </a:xfrm>
          <a:prstGeom prst="rect">
            <a:avLst/>
          </a:prstGeom>
        </p:spPr>
        <p:txBody>
          <a:bodyPr vert="horz" lIns="95939" tIns="47969" rIns="95939" bIns="47969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82913" cy="495300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98900" y="9409113"/>
            <a:ext cx="2982913" cy="495300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18D0CB0E-A864-4875-9A36-D0FB8FF8DA8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77592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491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7988" algn="l"/>
                <a:tab pos="6402388" algn="l"/>
                <a:tab pos="7316788" algn="l"/>
                <a:tab pos="8231188" algn="l"/>
                <a:tab pos="9145588" algn="l"/>
                <a:tab pos="10059988" algn="l"/>
              </a:tabLst>
              <a:defRPr/>
            </a:pPr>
            <a:fld id="{DCA1B41F-C082-434C-A484-3955B5E55634}" type="slidenum">
              <a:rPr lang="pl-PL" altLang="pl-PL" smtClean="0">
                <a:ea typeface="Microsoft YaHei" pitchFamily="34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7988" algn="l"/>
                  <a:tab pos="6402388" algn="l"/>
                  <a:tab pos="7316788" algn="l"/>
                  <a:tab pos="8231188" algn="l"/>
                  <a:tab pos="9145588" algn="l"/>
                  <a:tab pos="10059988" algn="l"/>
                </a:tabLst>
                <a:defRPr/>
              </a:pPr>
              <a:t>8</a:t>
            </a:fld>
            <a:endParaRPr lang="pl-PL" altLang="pl-PL" smtClean="0"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99182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5222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7988" algn="l"/>
                <a:tab pos="6402388" algn="l"/>
                <a:tab pos="7316788" algn="l"/>
                <a:tab pos="8231188" algn="l"/>
                <a:tab pos="9145588" algn="l"/>
                <a:tab pos="10059988" algn="l"/>
              </a:tabLst>
              <a:defRPr/>
            </a:pPr>
            <a:fld id="{9231DC15-E737-4B5A-A756-3A12F4EAFA66}" type="slidenum">
              <a:rPr lang="pl-PL" altLang="pl-PL" smtClean="0">
                <a:ea typeface="Microsoft YaHei" pitchFamily="34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7988" algn="l"/>
                  <a:tab pos="6402388" algn="l"/>
                  <a:tab pos="7316788" algn="l"/>
                  <a:tab pos="8231188" algn="l"/>
                  <a:tab pos="9145588" algn="l"/>
                  <a:tab pos="10059988" algn="l"/>
                </a:tabLst>
                <a:defRPr/>
              </a:pPr>
              <a:t>9</a:t>
            </a:fld>
            <a:endParaRPr lang="pl-PL" altLang="pl-PL" smtClean="0"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8572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912700-8C9C-4115-8D45-B414252DC80A}" type="slidenum">
              <a:rPr lang="pl-PL"/>
              <a:pPr>
                <a:defRPr/>
              </a:pPr>
              <a:t>10</a:t>
            </a:fld>
            <a:endParaRPr lang="pl-PL"/>
          </a:p>
        </p:txBody>
      </p:sp>
      <p:sp>
        <p:nvSpPr>
          <p:cNvPr id="501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441488" y="-12780963"/>
            <a:ext cx="17043401" cy="127825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-11842750" y="-12780963"/>
            <a:ext cx="11844338" cy="127825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>
              <a:spcBef>
                <a:spcPct val="0"/>
              </a:spcBef>
            </a:pPr>
            <a:endParaRPr lang="pl-PL" sz="2100" smtClean="0">
              <a:solidFill>
                <a:srgbClr val="000000"/>
              </a:solidFill>
              <a:latin typeface="Arial" charset="0"/>
              <a:ea typeface="Microsoft YaHei" pitchFamily="34" charset="-122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-11842750" y="-12780963"/>
            <a:ext cx="11844338" cy="12782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428" tIns="47214" rIns="94428" bIns="47214"/>
          <a:lstStyle>
            <a:lvl1pPr>
              <a:tabLst>
                <a:tab pos="0" algn="l"/>
                <a:tab pos="871538" algn="l"/>
                <a:tab pos="1743075" algn="l"/>
                <a:tab pos="2614613" algn="l"/>
                <a:tab pos="3484563" algn="l"/>
                <a:tab pos="4356100" algn="l"/>
                <a:tab pos="5229225" algn="l"/>
                <a:tab pos="6100763" algn="l"/>
                <a:tab pos="6972300" algn="l"/>
                <a:tab pos="7843838" algn="l"/>
                <a:tab pos="8715375" algn="l"/>
                <a:tab pos="95869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871538" algn="l"/>
                <a:tab pos="1743075" algn="l"/>
                <a:tab pos="2614613" algn="l"/>
                <a:tab pos="3484563" algn="l"/>
                <a:tab pos="4356100" algn="l"/>
                <a:tab pos="5229225" algn="l"/>
                <a:tab pos="6100763" algn="l"/>
                <a:tab pos="6972300" algn="l"/>
                <a:tab pos="7843838" algn="l"/>
                <a:tab pos="8715375" algn="l"/>
                <a:tab pos="95869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871538" algn="l"/>
                <a:tab pos="1743075" algn="l"/>
                <a:tab pos="2614613" algn="l"/>
                <a:tab pos="3484563" algn="l"/>
                <a:tab pos="4356100" algn="l"/>
                <a:tab pos="5229225" algn="l"/>
                <a:tab pos="6100763" algn="l"/>
                <a:tab pos="6972300" algn="l"/>
                <a:tab pos="7843838" algn="l"/>
                <a:tab pos="8715375" algn="l"/>
                <a:tab pos="95869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871538" algn="l"/>
                <a:tab pos="1743075" algn="l"/>
                <a:tab pos="2614613" algn="l"/>
                <a:tab pos="3484563" algn="l"/>
                <a:tab pos="4356100" algn="l"/>
                <a:tab pos="5229225" algn="l"/>
                <a:tab pos="6100763" algn="l"/>
                <a:tab pos="6972300" algn="l"/>
                <a:tab pos="7843838" algn="l"/>
                <a:tab pos="8715375" algn="l"/>
                <a:tab pos="95869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871538" algn="l"/>
                <a:tab pos="1743075" algn="l"/>
                <a:tab pos="2614613" algn="l"/>
                <a:tab pos="3484563" algn="l"/>
                <a:tab pos="4356100" algn="l"/>
                <a:tab pos="5229225" algn="l"/>
                <a:tab pos="6100763" algn="l"/>
                <a:tab pos="6972300" algn="l"/>
                <a:tab pos="7843838" algn="l"/>
                <a:tab pos="8715375" algn="l"/>
                <a:tab pos="95869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871538" algn="l"/>
                <a:tab pos="1743075" algn="l"/>
                <a:tab pos="2614613" algn="l"/>
                <a:tab pos="3484563" algn="l"/>
                <a:tab pos="4356100" algn="l"/>
                <a:tab pos="5229225" algn="l"/>
                <a:tab pos="6100763" algn="l"/>
                <a:tab pos="6972300" algn="l"/>
                <a:tab pos="7843838" algn="l"/>
                <a:tab pos="8715375" algn="l"/>
                <a:tab pos="95869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871538" algn="l"/>
                <a:tab pos="1743075" algn="l"/>
                <a:tab pos="2614613" algn="l"/>
                <a:tab pos="3484563" algn="l"/>
                <a:tab pos="4356100" algn="l"/>
                <a:tab pos="5229225" algn="l"/>
                <a:tab pos="6100763" algn="l"/>
                <a:tab pos="6972300" algn="l"/>
                <a:tab pos="7843838" algn="l"/>
                <a:tab pos="8715375" algn="l"/>
                <a:tab pos="95869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871538" algn="l"/>
                <a:tab pos="1743075" algn="l"/>
                <a:tab pos="2614613" algn="l"/>
                <a:tab pos="3484563" algn="l"/>
                <a:tab pos="4356100" algn="l"/>
                <a:tab pos="5229225" algn="l"/>
                <a:tab pos="6100763" algn="l"/>
                <a:tab pos="6972300" algn="l"/>
                <a:tab pos="7843838" algn="l"/>
                <a:tab pos="8715375" algn="l"/>
                <a:tab pos="95869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871538" algn="l"/>
                <a:tab pos="1743075" algn="l"/>
                <a:tab pos="2614613" algn="l"/>
                <a:tab pos="3484563" algn="l"/>
                <a:tab pos="4356100" algn="l"/>
                <a:tab pos="5229225" algn="l"/>
                <a:tab pos="6100763" algn="l"/>
                <a:tab pos="6972300" algn="l"/>
                <a:tab pos="7843838" algn="l"/>
                <a:tab pos="8715375" algn="l"/>
                <a:tab pos="95869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defRPr/>
            </a:pPr>
            <a:fld id="{CF3E45FC-0894-455E-92B2-FAFD7D4A7FF6}" type="slidenum">
              <a:rPr lang="pl-PL" smtClean="0">
                <a:latin typeface="+mn-lt" charset="0"/>
              </a:rPr>
              <a:pPr>
                <a:defRPr/>
              </a:pPr>
              <a:t>10</a:t>
            </a:fld>
            <a:endParaRPr lang="pl-PL" smtClean="0">
              <a:latin typeface="+mn-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192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5325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7988" algn="l"/>
                <a:tab pos="6402388" algn="l"/>
                <a:tab pos="7316788" algn="l"/>
                <a:tab pos="8231188" algn="l"/>
                <a:tab pos="9145588" algn="l"/>
                <a:tab pos="10059988" algn="l"/>
              </a:tabLst>
              <a:defRPr/>
            </a:pPr>
            <a:fld id="{7570F8F0-7520-4EF2-83CC-E85C9F516C7F}" type="slidenum">
              <a:rPr lang="pl-PL" altLang="pl-PL" smtClean="0">
                <a:ea typeface="Microsoft YaHei" pitchFamily="34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7988" algn="l"/>
                  <a:tab pos="6402388" algn="l"/>
                  <a:tab pos="7316788" algn="l"/>
                  <a:tab pos="8231188" algn="l"/>
                  <a:tab pos="9145588" algn="l"/>
                  <a:tab pos="10059988" algn="l"/>
                </a:tabLst>
                <a:defRPr/>
              </a:pPr>
              <a:t>11</a:t>
            </a:fld>
            <a:endParaRPr lang="pl-PL" altLang="pl-PL" smtClean="0"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4452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65200" y="742950"/>
            <a:ext cx="4954588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70660" name="Symbol zastępczy numeru slajdu 3"/>
          <p:cNvSpPr txBox="1">
            <a:spLocks noGrp="1"/>
          </p:cNvSpPr>
          <p:nvPr/>
        </p:nvSpPr>
        <p:spPr bwMode="auto">
          <a:xfrm>
            <a:off x="3898900" y="9407525"/>
            <a:ext cx="29829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175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75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75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75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75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548D4F4-BBB0-4262-BD41-C63B878C2592}" type="slidenum">
              <a:rPr lang="pl-PL" altLang="pl-PL" sz="1200">
                <a:solidFill>
                  <a:srgbClr val="000000"/>
                </a:solidFill>
              </a:rPr>
              <a:pPr algn="r" eaLnBrk="1" hangingPunct="1"/>
              <a:t>13</a:t>
            </a:fld>
            <a:endParaRPr lang="pl-PL" altLang="pl-PL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294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98900" y="9409113"/>
            <a:ext cx="29829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4C5ED11-8C08-4CDE-AD24-8AE3BD949026}" type="slidenum">
              <a:rPr lang="pl-PL" altLang="pl-PL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14</a:t>
            </a:fld>
            <a:endParaRPr lang="pl-PL" altLang="pl-PL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l-PL" altLang="pl-PL" sz="1000" b="1" smtClean="0">
                <a:latin typeface="Arial" charset="0"/>
              </a:rPr>
              <a:t>*</a:t>
            </a:r>
            <a:r>
              <a:rPr lang="pl-PL" altLang="pl-PL" b="1" smtClean="0">
                <a:latin typeface="Arial" charset="0"/>
              </a:rPr>
              <a:t> </a:t>
            </a:r>
            <a:r>
              <a:rPr lang="pl-PL" altLang="pl-PL" sz="1000" b="1" smtClean="0">
                <a:latin typeface="Arial" charset="0"/>
              </a:rPr>
              <a:t>Mienie odzyskane łącznie z nielegalnym obrotem /O/, łapówkami /Ł/ i uszczupleniami skarbu państwa /U/</a:t>
            </a:r>
          </a:p>
        </p:txBody>
      </p:sp>
    </p:spTree>
    <p:extLst>
      <p:ext uri="{BB962C8B-B14F-4D97-AF65-F5344CB8AC3E}">
        <p14:creationId xmlns:p14="http://schemas.microsoft.com/office/powerpoint/2010/main" val="1800056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Prostokąt zaokrąglony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Prostokąt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Prostokąt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Prostokąt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1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8EE5F-B378-491E-9ABD-09319BD57829}" type="datetimeFigureOut">
              <a:rPr lang="pl-PL"/>
              <a:pPr>
                <a:defRPr/>
              </a:pPr>
              <a:t>2017-11-23</a:t>
            </a:fld>
            <a:endParaRPr lang="pl-PL"/>
          </a:p>
        </p:txBody>
      </p:sp>
      <p:sp>
        <p:nvSpPr>
          <p:cNvPr id="12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3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FFB0F17-62FC-42F6-A77A-810BB20F3DD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5432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1F7B9-4FED-4EF6-BC10-671F74F09AB9}" type="datetimeFigureOut">
              <a:rPr lang="pl-PL"/>
              <a:pPr>
                <a:defRPr/>
              </a:pPr>
              <a:t>2017-11-23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ACC68-9357-40CE-8744-899A2C455FB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6810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420BD-B574-49C5-9C5F-8C6D579E2901}" type="datetimeFigureOut">
              <a:rPr lang="pl-PL"/>
              <a:pPr>
                <a:defRPr/>
              </a:pPr>
              <a:t>2017-11-23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1AF6A-A050-485D-BFE6-C4B984FC94A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961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A3B05-0B56-45C6-BDD0-72FBB7D56CEA}" type="datetimeFigureOut">
              <a:rPr lang="pl-PL"/>
              <a:pPr>
                <a:defRPr/>
              </a:pPr>
              <a:t>2017-11-23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A2586-198F-4131-A0B7-91CE2B2935F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5370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Prostokąt zaokrąglony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Prostokąt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Prostokąt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Prostokąt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1E024-39EE-4CCA-BDA9-B0B022183D09}" type="datetimeFigureOut">
              <a:rPr lang="pl-PL"/>
              <a:pPr>
                <a:defRPr/>
              </a:pPr>
              <a:t>2017-11-23</a:t>
            </a:fld>
            <a:endParaRPr lang="pl-PL"/>
          </a:p>
        </p:txBody>
      </p:sp>
      <p:sp>
        <p:nvSpPr>
          <p:cNvPr id="10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81663-A622-4342-BC86-7DBBEDBC807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9502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379AC-02AE-4C51-B11E-A40F5A475311}" type="datetimeFigureOut">
              <a:rPr lang="pl-PL"/>
              <a:pPr>
                <a:defRPr/>
              </a:pPr>
              <a:t>2017-11-23</a:t>
            </a:fld>
            <a:endParaRPr lang="pl-PL"/>
          </a:p>
        </p:txBody>
      </p:sp>
      <p:sp>
        <p:nvSpPr>
          <p:cNvPr id="6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DBD89-637C-4175-BD18-1BF7F142A37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6170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B7075-8689-4AA9-BAEF-FDD47D62561B}" type="datetimeFigureOut">
              <a:rPr lang="pl-PL"/>
              <a:pPr>
                <a:defRPr/>
              </a:pPr>
              <a:t>2017-11-23</a:t>
            </a:fld>
            <a:endParaRPr lang="pl-PL"/>
          </a:p>
        </p:txBody>
      </p:sp>
      <p:sp>
        <p:nvSpPr>
          <p:cNvPr id="8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37B3B-916B-4973-9FA8-8CAB6A8EEEF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0864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88070-2ADA-49EC-A079-51ED2C8790A7}" type="datetimeFigureOut">
              <a:rPr lang="pl-PL"/>
              <a:pPr>
                <a:defRPr/>
              </a:pPr>
              <a:t>2017-11-23</a:t>
            </a:fld>
            <a:endParaRPr lang="pl-PL"/>
          </a:p>
        </p:txBody>
      </p:sp>
      <p:sp>
        <p:nvSpPr>
          <p:cNvPr id="4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1EB3C-D6A8-4494-B1D0-2101D0DF5DE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6807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FAC84-E3D5-4319-91E6-A32F4CE06C5C}" type="datetimeFigureOut">
              <a:rPr lang="pl-PL"/>
              <a:pPr>
                <a:defRPr/>
              </a:pPr>
              <a:t>2017-11-23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5205D-341B-46A8-98AB-E13C252949B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0212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Prostokąt zaokrąglony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23F9B-5CA6-4631-98B7-D119C37D753B}" type="datetimeFigureOut">
              <a:rPr lang="pl-PL"/>
              <a:pPr>
                <a:defRPr/>
              </a:pPr>
              <a:t>2017-11-23</a:t>
            </a:fld>
            <a:endParaRPr lang="pl-PL"/>
          </a:p>
        </p:txBody>
      </p:sp>
      <p:sp>
        <p:nvSpPr>
          <p:cNvPr id="8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60A5C-8B25-4333-ABD6-3F386A9C9D4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7982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Prostokąt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Prostokąt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8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1839B-E127-4960-9A5D-E473FBB659C9}" type="datetimeFigureOut">
              <a:rPr lang="pl-PL"/>
              <a:pPr>
                <a:defRPr/>
              </a:pPr>
              <a:t>2017-11-23</a:t>
            </a:fld>
            <a:endParaRPr lang="pl-PL"/>
          </a:p>
        </p:txBody>
      </p:sp>
      <p:sp>
        <p:nvSpPr>
          <p:cNvPr id="9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F5AA1-1C11-464D-9C32-8A01676D64C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7964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Prostokąt zaokrąglony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Symbol zastępczy tytułu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1029" name="Symbol zastępczy tekstu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7BC556F-6958-4EA0-AC77-5BC962A288B8}" type="datetimeFigureOut">
              <a:rPr lang="pl-PL"/>
              <a:pPr>
                <a:defRPr/>
              </a:pPr>
              <a:t>2017-11-23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3B559102-D012-4CA9-9C66-BCDC219C10D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6" r:id="rId2"/>
    <p:sldLayoutId id="2147484038" r:id="rId3"/>
    <p:sldLayoutId id="2147484035" r:id="rId4"/>
    <p:sldLayoutId id="2147484034" r:id="rId5"/>
    <p:sldLayoutId id="2147484033" r:id="rId6"/>
    <p:sldLayoutId id="2147484032" r:id="rId7"/>
    <p:sldLayoutId id="2147484039" r:id="rId8"/>
    <p:sldLayoutId id="2147484040" r:id="rId9"/>
    <p:sldLayoutId id="2147484031" r:id="rId10"/>
    <p:sldLayoutId id="214748403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10" Type="http://schemas.openxmlformats.org/officeDocument/2006/relationships/image" Target="../media/image6.jpe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ctrTitle" idx="4294967295"/>
          </p:nvPr>
        </p:nvSpPr>
        <p:spPr>
          <a:xfrm>
            <a:off x="685800" y="3717032"/>
            <a:ext cx="7772400" cy="18002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/>
            </a:r>
            <a:br>
              <a:rPr lang="pl-PL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pl-P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/>
            </a:r>
            <a:br>
              <a:rPr lang="pl-P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pl-PL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„Porozmawiajmy o bezpieczeństwie – możesz mieć na nie wpływ”</a:t>
            </a:r>
            <a:r>
              <a:rPr lang="pl-PL" sz="2800" dirty="0" smtClean="0">
                <a:solidFill>
                  <a:schemeClr val="tx1"/>
                </a:solidFill>
                <a:latin typeface="Garamond" pitchFamily="18" charset="0"/>
              </a:rPr>
              <a:t/>
            </a:r>
            <a:br>
              <a:rPr lang="pl-PL" sz="2800" dirty="0" smtClean="0">
                <a:solidFill>
                  <a:schemeClr val="tx1"/>
                </a:solidFill>
                <a:latin typeface="Garamond" pitchFamily="18" charset="0"/>
              </a:rPr>
            </a:br>
            <a:endParaRPr lang="pl-PL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450928" y="1772816"/>
            <a:ext cx="63367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DEBATA SPOŁECZNA</a:t>
            </a:r>
            <a:br>
              <a:rPr lang="pl-PL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pl-PL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miasto Siedlce </a:t>
            </a:r>
            <a:br>
              <a:rPr lang="pl-PL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pl-PL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i powiat siedlecki</a:t>
            </a:r>
            <a:endParaRPr lang="pl-PL" sz="4000" dirty="0"/>
          </a:p>
        </p:txBody>
      </p:sp>
      <p:pic>
        <p:nvPicPr>
          <p:cNvPr id="5" name="Picture 4" descr="C:\Users\Andrzej Dziewulski\Desktop\Policja-mazowsz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917263"/>
            <a:ext cx="894256" cy="81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POLICJA\logo_policja_siedl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7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3754"/>
            <a:ext cx="1007488" cy="96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4571" y1="28620" x2="33725" y2="11785"/>
                        <a14:foregroundMark x1="14571" y1="23569" x2="28202" y2="12458"/>
                        <a14:foregroundMark x1="28320" y1="20707" x2="36545" y2="12458"/>
                        <a14:foregroundMark x1="39130" y1="8081" x2="66863" y2="11953"/>
                        <a14:foregroundMark x1="65570" y1="11953" x2="84606" y2="25758"/>
                        <a14:foregroundMark x1="65805" y1="17677" x2="84959" y2="27441"/>
                        <a14:foregroundMark x1="80494" y1="18687" x2="84959" y2="23569"/>
                        <a14:foregroundMark x1="41716" y1="13805" x2="46181" y2="9596"/>
                        <a14:foregroundMark x1="85781" y1="67845" x2="56052" y2="92761"/>
                        <a14:foregroundMark x1="10928" y1="65320" x2="37838" y2="88721"/>
                        <a14:foregroundMark x1="13866" y1="72727" x2="31962" y2="89899"/>
                        <a14:foregroundMark x1="37838" y1="86700" x2="59107" y2="86364"/>
                        <a14:foregroundMark x1="37133" y1="93266" x2="53584" y2="92761"/>
                        <a14:foregroundMark x1="66980" y1="91751" x2="87544" y2="712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208" y="5952101"/>
            <a:ext cx="1192168" cy="832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2987824" y="6141066"/>
            <a:ext cx="2829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latin typeface="Garamond" pitchFamily="18" charset="0"/>
              </a:rPr>
              <a:t>Siedlce, 23 listopada 2017 r.</a:t>
            </a:r>
            <a:endParaRPr lang="pl-PL" dirty="0"/>
          </a:p>
        </p:txBody>
      </p:sp>
      <p:pic>
        <p:nvPicPr>
          <p:cNvPr id="23554" name="Picture 2" descr="C:\Users\Policja\Desktop\indek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7353" y1="8502" x2="73529" y2="31984"/>
                        <a14:foregroundMark x1="25980" y1="11741" x2="63725" y2="10931"/>
                        <a14:foregroundMark x1="48039" y1="9717" x2="64706" y2="9717"/>
                        <a14:foregroundMark x1="23039" y1="59514" x2="32353" y2="59514"/>
                        <a14:foregroundMark x1="50000" y1="92713" x2="12745" y2="10526"/>
                        <a14:foregroundMark x1="7843" y1="27935" x2="28922" y2="77733"/>
                        <a14:foregroundMark x1="13725" y1="70040" x2="4412" y2="42915"/>
                        <a14:foregroundMark x1="7353" y1="69636" x2="15686" y2="78138"/>
                        <a14:foregroundMark x1="21078" y1="77733" x2="24510" y2="78138"/>
                        <a14:foregroundMark x1="35784" y1="87854" x2="47059" y2="92308"/>
                        <a14:foregroundMark x1="30392" y1="84615" x2="32353" y2="85425"/>
                        <a14:foregroundMark x1="29412" y1="87045" x2="34804" y2="88259"/>
                        <a14:foregroundMark x1="14216" y1="2429" x2="90686" y2="2834"/>
                        <a14:foregroundMark x1="89216" y1="8907" x2="89706" y2="62348"/>
                        <a14:foregroundMark x1="68627" y1="17409" x2="69608" y2="54251"/>
                        <a14:foregroundMark x1="56863" y1="65992" x2="80882" y2="73684"/>
                        <a14:foregroundMark x1="60294" y1="82591" x2="53922" y2="70445"/>
                        <a14:foregroundMark x1="78431" y1="82186" x2="94118" y2="75304"/>
                        <a14:foregroundMark x1="88235" y1="71660" x2="98529" y2="58704"/>
                        <a14:foregroundMark x1="76471" y1="26721" x2="75980" y2="14170"/>
                        <a14:foregroundMark x1="41176" y1="17409" x2="42647" y2="17409"/>
                        <a14:foregroundMark x1="82353" y1="34413" x2="82843" y2="24696"/>
                        <a14:foregroundMark x1="94608" y1="37652" x2="94608" y2="27126"/>
                        <a14:foregroundMark x1="77451" y1="42915" x2="85784" y2="43725"/>
                        <a14:foregroundMark x1="63235" y1="46154" x2="63235" y2="43320"/>
                        <a14:foregroundMark x1="46078" y1="54656" x2="51471" y2="39676"/>
                        <a14:foregroundMark x1="42647" y1="59514" x2="44608" y2="53036"/>
                        <a14:foregroundMark x1="41667" y1="65182" x2="46078" y2="60729"/>
                        <a14:foregroundMark x1="49020" y1="77733" x2="62255" y2="87854"/>
                        <a14:foregroundMark x1="49510" y1="95951" x2="49510" y2="95951"/>
                        <a14:foregroundMark x1="48039" y1="95142" x2="45588" y2="93927"/>
                        <a14:foregroundMark x1="13725" y1="80567" x2="3431" y2="74494"/>
                        <a14:foregroundMark x1="980" y1="64372" x2="490" y2="37652"/>
                        <a14:foregroundMark x1="19118" y1="42105" x2="20588" y2="44130"/>
                        <a14:foregroundMark x1="21078" y1="70850" x2="16667" y2="63968"/>
                        <a14:foregroundMark x1="34314" y1="84615" x2="35294" y2="75709"/>
                        <a14:foregroundMark x1="78431" y1="69231" x2="78431" y2="57490"/>
                        <a14:foregroundMark x1="65686" y1="80162" x2="75980" y2="73684"/>
                        <a14:foregroundMark x1="6373" y1="25101" x2="6863" y2="6478"/>
                        <a14:foregroundMark x1="29412" y1="32794" x2="38235" y2="34008"/>
                        <a14:foregroundMark x1="980" y1="3644" x2="1471" y2="31174"/>
                        <a14:foregroundMark x1="2941" y1="1215" x2="98039" y2="405"/>
                        <a14:foregroundMark x1="98529" y1="3644" x2="99510" y2="57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766" y="5956244"/>
            <a:ext cx="716020" cy="86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Policja\Desktop\LOGO_SIEDLCE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912"/>
            <a:ext cx="9144000" cy="1630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1"/>
          <p:cNvSpPr>
            <a:spLocks noChangeArrowheads="1"/>
          </p:cNvSpPr>
          <p:nvPr/>
        </p:nvSpPr>
        <p:spPr bwMode="auto">
          <a:xfrm>
            <a:off x="-1588" y="0"/>
            <a:ext cx="9144001" cy="836613"/>
          </a:xfrm>
          <a:custGeom>
            <a:avLst/>
            <a:gdLst>
              <a:gd name="T0" fmla="*/ 9144001 w 9144001"/>
              <a:gd name="T1" fmla="*/ 418307 h 836613"/>
              <a:gd name="T2" fmla="*/ 4572001 w 9144001"/>
              <a:gd name="T3" fmla="*/ 836613 h 836613"/>
              <a:gd name="T4" fmla="*/ 0 w 9144001"/>
              <a:gd name="T5" fmla="*/ 418307 h 836613"/>
              <a:gd name="T6" fmla="*/ 4572001 w 9144001"/>
              <a:gd name="T7" fmla="*/ 0 h 8366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9144001"/>
              <a:gd name="T13" fmla="*/ 0 h 836613"/>
              <a:gd name="T14" fmla="*/ 9144001 w 9144001"/>
              <a:gd name="T15" fmla="*/ 836613 h 8366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1" h="836613">
                <a:moveTo>
                  <a:pt x="0" y="0"/>
                </a:moveTo>
                <a:lnTo>
                  <a:pt x="25400" y="0"/>
                </a:lnTo>
                <a:lnTo>
                  <a:pt x="25400" y="2324"/>
                </a:lnTo>
                <a:lnTo>
                  <a:pt x="0" y="2324"/>
                </a:lnTo>
                <a:lnTo>
                  <a:pt x="0" y="0"/>
                </a:lnTo>
                <a:close/>
              </a:path>
            </a:pathLst>
          </a:custGeom>
          <a:solidFill>
            <a:srgbClr val="4F81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56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-4763" y="548159"/>
            <a:ext cx="9144001" cy="936625"/>
          </a:xfrm>
          <a:noFill/>
        </p:spPr>
        <p:txBody>
          <a:bodyPr/>
          <a:lstStyle/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l-PL" sz="2800" b="1" dirty="0">
                <a:solidFill>
                  <a:schemeClr val="tx1"/>
                </a:solidFill>
                <a:latin typeface="Garamond" pitchFamily="18" charset="0"/>
                <a:cs typeface="Arial" pitchFamily="34" charset="0"/>
              </a:rPr>
              <a:t>PRZYCZYNY WYPADKÓW</a:t>
            </a:r>
            <a:br>
              <a:rPr lang="pl-PL" sz="2800" b="1" dirty="0">
                <a:solidFill>
                  <a:schemeClr val="tx1"/>
                </a:solidFill>
                <a:latin typeface="Garamond" pitchFamily="18" charset="0"/>
                <a:cs typeface="Arial" pitchFamily="34" charset="0"/>
              </a:rPr>
            </a:br>
            <a:r>
              <a:rPr lang="pl-PL" sz="2800" b="1" dirty="0">
                <a:solidFill>
                  <a:schemeClr val="tx1"/>
                </a:solidFill>
                <a:latin typeface="Garamond" pitchFamily="18" charset="0"/>
                <a:cs typeface="Arial" pitchFamily="34" charset="0"/>
              </a:rPr>
              <a:t>Z WINY </a:t>
            </a:r>
            <a:r>
              <a:rPr lang="pl-PL" sz="2800" b="1" dirty="0" smtClean="0">
                <a:solidFill>
                  <a:schemeClr val="tx1"/>
                </a:solidFill>
                <a:latin typeface="Garamond" pitchFamily="18" charset="0"/>
                <a:cs typeface="Arial" pitchFamily="34" charset="0"/>
              </a:rPr>
              <a:t>KIERUJĄCYCH</a:t>
            </a:r>
            <a:r>
              <a:rPr lang="pl-PL" sz="2800" b="1" dirty="0">
                <a:solidFill>
                  <a:schemeClr val="tx1"/>
                </a:solidFill>
                <a:latin typeface="Garamond" pitchFamily="18" charset="0"/>
                <a:cs typeface="Arial" pitchFamily="34" charset="0"/>
              </a:rPr>
              <a:t/>
            </a:r>
            <a:br>
              <a:rPr lang="pl-PL" sz="2800" b="1" dirty="0">
                <a:solidFill>
                  <a:schemeClr val="tx1"/>
                </a:solidFill>
                <a:latin typeface="Garamond" pitchFamily="18" charset="0"/>
                <a:cs typeface="Arial" pitchFamily="34" charset="0"/>
              </a:rPr>
            </a:br>
            <a:r>
              <a:rPr lang="pl-PL" sz="2800" b="1" dirty="0">
                <a:solidFill>
                  <a:schemeClr val="tx1"/>
                </a:solidFill>
                <a:latin typeface="Garamond" pitchFamily="18" charset="0"/>
                <a:cs typeface="Arial" pitchFamily="34" charset="0"/>
              </a:rPr>
              <a:t>okres I-X 2017</a:t>
            </a:r>
            <a:endParaRPr lang="pl-PL" sz="2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graphicFrame>
        <p:nvGraphicFramePr>
          <p:cNvPr id="2253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801813"/>
              </p:ext>
            </p:extLst>
          </p:nvPr>
        </p:nvGraphicFramePr>
        <p:xfrm>
          <a:off x="107504" y="1484784"/>
          <a:ext cx="8928992" cy="5373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9" r:id="rId4" imgW="8088120" imgH="4632120" progId="">
                  <p:embed/>
                </p:oleObj>
              </mc:Choice>
              <mc:Fallback>
                <p:oleObj r:id="rId4" imgW="8088120" imgH="463212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484784"/>
                        <a:ext cx="8928992" cy="53732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 descr="D:\POLICJA\logo_policja_siedlc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7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3" y="188640"/>
            <a:ext cx="119809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936625"/>
          </a:xfrm>
          <a:noFill/>
        </p:spPr>
        <p:txBody>
          <a:bodyPr bIns="45720" anchor="ctr">
            <a:noAutofit/>
          </a:bodyPr>
          <a:lstStyle/>
          <a:p>
            <a:pPr algn="ctr">
              <a:defRPr/>
            </a:pPr>
            <a:r>
              <a:rPr lang="pl-PL" sz="2800" b="1" dirty="0">
                <a:solidFill>
                  <a:schemeClr val="tx1"/>
                </a:solidFill>
                <a:latin typeface="Garamond" pitchFamily="18" charset="0"/>
                <a:cs typeface="Arial" pitchFamily="34" charset="0"/>
              </a:rPr>
              <a:t>P</a:t>
            </a:r>
            <a:r>
              <a:rPr lang="pl-PL" sz="2800" b="1" dirty="0" smtClean="0">
                <a:solidFill>
                  <a:schemeClr val="tx1"/>
                </a:solidFill>
                <a:latin typeface="Garamond" pitchFamily="18" charset="0"/>
                <a:cs typeface="Arial" pitchFamily="34" charset="0"/>
              </a:rPr>
              <a:t>RZYCZYNY WYPADKÓW</a:t>
            </a:r>
            <a:br>
              <a:rPr lang="pl-PL" sz="2800" b="1" dirty="0" smtClean="0">
                <a:solidFill>
                  <a:schemeClr val="tx1"/>
                </a:solidFill>
                <a:latin typeface="Garamond" pitchFamily="18" charset="0"/>
                <a:cs typeface="Arial" pitchFamily="34" charset="0"/>
              </a:rPr>
            </a:br>
            <a:r>
              <a:rPr lang="pl-PL" sz="2800" b="1" dirty="0" smtClean="0">
                <a:solidFill>
                  <a:schemeClr val="tx1"/>
                </a:solidFill>
                <a:latin typeface="Garamond" pitchFamily="18" charset="0"/>
                <a:cs typeface="Arial" pitchFamily="34" charset="0"/>
              </a:rPr>
              <a:t>Z WINY PIESZYCH</a:t>
            </a:r>
            <a:br>
              <a:rPr lang="pl-PL" sz="2800" b="1" dirty="0" smtClean="0">
                <a:solidFill>
                  <a:schemeClr val="tx1"/>
                </a:solidFill>
                <a:latin typeface="Garamond" pitchFamily="18" charset="0"/>
                <a:cs typeface="Arial" pitchFamily="34" charset="0"/>
              </a:rPr>
            </a:br>
            <a:r>
              <a:rPr lang="pl-PL" sz="2800" b="1" dirty="0" smtClean="0">
                <a:solidFill>
                  <a:schemeClr val="tx1"/>
                </a:solidFill>
                <a:latin typeface="Garamond" pitchFamily="18" charset="0"/>
                <a:cs typeface="Arial" pitchFamily="34" charset="0"/>
              </a:rPr>
              <a:t>okres I-X 2017</a:t>
            </a:r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3048159638"/>
              </p:ext>
            </p:extLst>
          </p:nvPr>
        </p:nvGraphicFramePr>
        <p:xfrm>
          <a:off x="0" y="1413344"/>
          <a:ext cx="9144000" cy="544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" descr="D:\POLICJA\logo_policja_siedl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7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3" y="188640"/>
            <a:ext cx="119809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80317" y="357188"/>
            <a:ext cx="8412163" cy="98425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OSZUSTWA metodą „na wnuczka” i podobne </a:t>
            </a:r>
            <a:br>
              <a:rPr lang="pl-PL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</a:br>
            <a:endParaRPr lang="pl-PL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graphicFrame>
        <p:nvGraphicFramePr>
          <p:cNvPr id="2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759748"/>
              </p:ext>
            </p:extLst>
          </p:nvPr>
        </p:nvGraphicFramePr>
        <p:xfrm>
          <a:off x="323528" y="1484784"/>
          <a:ext cx="4248472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1476722"/>
              </p:ext>
            </p:extLst>
          </p:nvPr>
        </p:nvGraphicFramePr>
        <p:xfrm>
          <a:off x="4572000" y="980728"/>
          <a:ext cx="4379913" cy="4681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2" descr="D:\POLICJA\logo_policja_siedl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7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3" y="188640"/>
            <a:ext cx="119809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11"/>
          <p:cNvSpPr>
            <a:spLocks noChangeArrowheads="1"/>
          </p:cNvSpPr>
          <p:nvPr/>
        </p:nvSpPr>
        <p:spPr bwMode="auto">
          <a:xfrm>
            <a:off x="0" y="436563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pl-PL" altLang="pl-PL" sz="3600" b="1" dirty="0">
                <a:solidFill>
                  <a:srgbClr val="002060"/>
                </a:solidFill>
                <a:latin typeface="Cambria" pitchFamily="18" charset="0"/>
                <a:ea typeface="SimSun"/>
                <a:cs typeface="Arial" pitchFamily="34" charset="0"/>
              </a:rPr>
              <a:t>   </a:t>
            </a:r>
            <a:endParaRPr lang="pl-PL" altLang="pl-PL" sz="3200" b="1" dirty="0">
              <a:solidFill>
                <a:srgbClr val="002060"/>
              </a:solidFill>
              <a:latin typeface="+mn-lt"/>
              <a:ea typeface="SimSun"/>
              <a:cs typeface="Arial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115616" y="0"/>
            <a:ext cx="8028384" cy="1446550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 b="1" i="1" dirty="0" smtClean="0"/>
          </a:p>
          <a:p>
            <a:pPr algn="ctr" eaLnBrk="1" hangingPunct="1">
              <a:defRPr/>
            </a:pPr>
            <a:r>
              <a:rPr lang="pl-PL" altLang="pl-PL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Zgłoszenia na Krajowej Mapy Zagrożeń Bezpieczeństwa na terenie podległym KMP w Siedlcach</a:t>
            </a:r>
          </a:p>
          <a:p>
            <a:pPr eaLnBrk="1" hangingPunct="1">
              <a:defRPr/>
            </a:pPr>
            <a:endParaRPr lang="pl-PL" altLang="pl-PL" b="1" dirty="0" smtClean="0"/>
          </a:p>
        </p:txBody>
      </p:sp>
      <p:graphicFrame>
        <p:nvGraphicFramePr>
          <p:cNvPr id="69667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093109"/>
              </p:ext>
            </p:extLst>
          </p:nvPr>
        </p:nvGraphicFramePr>
        <p:xfrm>
          <a:off x="250825" y="1557338"/>
          <a:ext cx="5113338" cy="2050161"/>
        </p:xfrm>
        <a:graphic>
          <a:graphicData uri="http://schemas.openxmlformats.org/drawingml/2006/table">
            <a:tbl>
              <a:tblPr/>
              <a:tblGrid>
                <a:gridCol w="2736850"/>
                <a:gridCol w="2376488"/>
              </a:tblGrid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s</a:t>
                      </a:r>
                      <a:r>
                        <a:rPr kumimoji="0" lang="pl-PL" alt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tatus zgłoszenia</a:t>
                      </a:r>
                      <a:endParaRPr kumimoji="0" lang="pl-PL" alt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marL="38010" marR="380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Liczba zgłoszeń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na dzień 10.1</a:t>
                      </a:r>
                      <a:r>
                        <a:rPr kumimoji="0" lang="pl-PL" alt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1</a:t>
                      </a:r>
                      <a:r>
                        <a:rPr kumimoji="0" lang="pl-PL" alt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.2017 r</a:t>
                      </a:r>
                      <a:endParaRPr kumimoji="0" lang="pl-PL" alt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 marL="38010" marR="380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Niepotwierdzone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930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Potwierdzone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702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Weryfikacja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Żart/Pomyłka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KMP Siedlce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1646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Wykres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2947187"/>
              </p:ext>
            </p:extLst>
          </p:nvPr>
        </p:nvGraphicFramePr>
        <p:xfrm>
          <a:off x="3178175" y="2903538"/>
          <a:ext cx="5915025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966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6" t="11719" r="32617" b="25781"/>
          <a:stretch>
            <a:fillRect/>
          </a:stretch>
        </p:blipFill>
        <p:spPr bwMode="auto">
          <a:xfrm>
            <a:off x="395411" y="3783667"/>
            <a:ext cx="2161927" cy="307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POLICJA\logo_policja_siedl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7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3" y="188640"/>
            <a:ext cx="119809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ymbol zastępczy zawartości 15"/>
          <p:cNvSpPr>
            <a:spLocks noGrp="1"/>
          </p:cNvSpPr>
          <p:nvPr>
            <p:ph sz="half" idx="4294967295"/>
          </p:nvPr>
        </p:nvSpPr>
        <p:spPr>
          <a:xfrm>
            <a:off x="827088" y="1125538"/>
            <a:ext cx="7931150" cy="5499100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Font typeface="Wingdings 2" pitchFamily="18" charset="2"/>
              <a:buNone/>
            </a:pPr>
            <a:endParaRPr lang="pl-PL" altLang="pl-PL" sz="1500" smtClean="0"/>
          </a:p>
          <a:p>
            <a:pPr marL="0" indent="0" algn="just">
              <a:lnSpc>
                <a:spcPct val="80000"/>
              </a:lnSpc>
              <a:buFont typeface="Wingdings 2" pitchFamily="18" charset="2"/>
              <a:buNone/>
            </a:pPr>
            <a:endParaRPr lang="pl-PL" altLang="pl-PL" sz="1500" smtClean="0"/>
          </a:p>
        </p:txBody>
      </p:sp>
      <p:sp>
        <p:nvSpPr>
          <p:cNvPr id="71683" name="Symbol zastępczy numeru slajdu 1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l-PL" altLang="pl-PL" sz="1200" b="1">
                <a:solidFill>
                  <a:schemeClr val="bg1"/>
                </a:solidFill>
                <a:latin typeface="Calibri" pitchFamily="34" charset="0"/>
              </a:rPr>
              <a:t>58</a:t>
            </a:r>
          </a:p>
        </p:txBody>
      </p:sp>
      <p:sp>
        <p:nvSpPr>
          <p:cNvPr id="2" name="Tytuł 1"/>
          <p:cNvSpPr txBox="1">
            <a:spLocks/>
          </p:cNvSpPr>
          <p:nvPr/>
        </p:nvSpPr>
        <p:spPr>
          <a:xfrm>
            <a:off x="1476375" y="196850"/>
            <a:ext cx="6840538" cy="849313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 sz="2000" b="1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3" name="Wykres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4300877"/>
              </p:ext>
            </p:extLst>
          </p:nvPr>
        </p:nvGraphicFramePr>
        <p:xfrm>
          <a:off x="107950" y="1427163"/>
          <a:ext cx="8928546" cy="5297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2124075" y="404813"/>
            <a:ext cx="6335713" cy="89255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sz="2600" b="1" dirty="0">
                <a:latin typeface="Garamond" pitchFamily="18" charset="0"/>
              </a:rPr>
              <a:t>Kategorie zgłoszeń odnotowanych na </a:t>
            </a:r>
            <a:br>
              <a:rPr lang="pl-PL" altLang="pl-PL" sz="2600" b="1" dirty="0">
                <a:latin typeface="Garamond" pitchFamily="18" charset="0"/>
              </a:rPr>
            </a:br>
            <a:r>
              <a:rPr lang="pl-PL" altLang="pl-PL" sz="2600" b="1" dirty="0">
                <a:latin typeface="Garamond" pitchFamily="18" charset="0"/>
              </a:rPr>
              <a:t>Krajowej Mapie Zagrożeń Bezpieczeństwa</a:t>
            </a:r>
          </a:p>
        </p:txBody>
      </p:sp>
      <p:pic>
        <p:nvPicPr>
          <p:cNvPr id="8" name="Picture 2" descr="D:\POLICJA\logo_policja_siedl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7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3" y="188640"/>
            <a:ext cx="119809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900113" y="115888"/>
            <a:ext cx="7158037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l-PL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Przestępczość ogółem</a:t>
            </a:r>
            <a:br>
              <a:rPr lang="pl-PL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pl-PL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(postępowania wszczęte)</a:t>
            </a:r>
            <a:br>
              <a:rPr lang="pl-PL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pl-PL" altLang="pl-PL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 (źródło danych – Biuletyn statystyczny KWP)</a:t>
            </a:r>
            <a:endParaRPr lang="pl-PL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graphicFrame>
        <p:nvGraphicFramePr>
          <p:cNvPr id="2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5725457"/>
              </p:ext>
            </p:extLst>
          </p:nvPr>
        </p:nvGraphicFramePr>
        <p:xfrm>
          <a:off x="230188" y="1751013"/>
          <a:ext cx="8604250" cy="5056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D:\POLICJA\logo_policja_siedl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7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3" y="188640"/>
            <a:ext cx="119809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 idx="4294967295"/>
          </p:nvPr>
        </p:nvSpPr>
        <p:spPr>
          <a:xfrm>
            <a:off x="900113" y="115888"/>
            <a:ext cx="7158037" cy="1143000"/>
          </a:xfrm>
        </p:spPr>
        <p:txBody>
          <a:bodyPr>
            <a:normAutofit/>
          </a:bodyPr>
          <a:lstStyle/>
          <a:p>
            <a:pPr algn="ctr"/>
            <a:r>
              <a:rPr lang="pl-PL" sz="2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Przestępczość ogółem</a:t>
            </a:r>
            <a:br>
              <a:rPr lang="pl-PL" sz="2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pl-PL" sz="2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(</a:t>
            </a:r>
            <a:r>
              <a:rPr lang="pl-PL" sz="2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przestępstwa stwierdzone</a:t>
            </a:r>
            <a:r>
              <a:rPr lang="pl-PL" sz="2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)</a:t>
            </a:r>
            <a:br>
              <a:rPr lang="pl-PL" sz="2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pl-PL" altLang="pl-PL" sz="1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 (źródło danych – Biuletyn statystyczny KWP)</a:t>
            </a:r>
            <a:endParaRPr lang="pl-PL" sz="1400" b="1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graphicFrame>
        <p:nvGraphicFramePr>
          <p:cNvPr id="2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3941211"/>
              </p:ext>
            </p:extLst>
          </p:nvPr>
        </p:nvGraphicFramePr>
        <p:xfrm>
          <a:off x="231775" y="1319213"/>
          <a:ext cx="8737600" cy="5487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D:\POLICJA\logo_policja_siedl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7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3" y="188640"/>
            <a:ext cx="119809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 idx="4294967295"/>
          </p:nvPr>
        </p:nvSpPr>
        <p:spPr>
          <a:xfrm>
            <a:off x="914400" y="142875"/>
            <a:ext cx="7158038" cy="1143000"/>
          </a:xfrm>
        </p:spPr>
        <p:txBody>
          <a:bodyPr>
            <a:normAutofit/>
          </a:bodyPr>
          <a:lstStyle/>
          <a:p>
            <a:pPr algn="ctr"/>
            <a:r>
              <a:rPr lang="pl-PL" sz="2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Przestępczość wybrane 7 kategorii</a:t>
            </a:r>
            <a:br>
              <a:rPr lang="pl-PL" sz="2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pl-PL" sz="2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(postępowania wszczęte)</a:t>
            </a:r>
            <a:br>
              <a:rPr lang="pl-PL" sz="2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pl-PL" altLang="pl-PL" sz="1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 (źródło danych – Biuletyn statystyczny KWP)</a:t>
            </a:r>
            <a:endParaRPr lang="pl-PL" sz="1400" b="1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graphicFrame>
        <p:nvGraphicFramePr>
          <p:cNvPr id="2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4900652"/>
              </p:ext>
            </p:extLst>
          </p:nvPr>
        </p:nvGraphicFramePr>
        <p:xfrm>
          <a:off x="231775" y="1317625"/>
          <a:ext cx="8737600" cy="5222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D:\POLICJA\logo_policja_siedl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7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3" y="188640"/>
            <a:ext cx="119809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 idx="4294967295"/>
          </p:nvPr>
        </p:nvSpPr>
        <p:spPr>
          <a:xfrm>
            <a:off x="914400" y="142875"/>
            <a:ext cx="7158038" cy="1143000"/>
          </a:xfrm>
        </p:spPr>
        <p:txBody>
          <a:bodyPr>
            <a:normAutofit/>
          </a:bodyPr>
          <a:lstStyle/>
          <a:p>
            <a:pPr algn="ctr"/>
            <a:r>
              <a:rPr lang="pl-PL" sz="2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Przestępczość wybrane 7 kategorii</a:t>
            </a:r>
            <a:br>
              <a:rPr lang="pl-PL" sz="2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pl-PL" sz="2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(przestępstwa stwierdzone)</a:t>
            </a:r>
            <a:br>
              <a:rPr lang="pl-PL" sz="2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pl-PL" altLang="pl-PL" sz="1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 (źródło danych – Biuletyn statystyczny KWP)</a:t>
            </a:r>
            <a:endParaRPr lang="pl-PL" sz="1400" b="1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graphicFrame>
        <p:nvGraphicFramePr>
          <p:cNvPr id="2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436024"/>
              </p:ext>
            </p:extLst>
          </p:nvPr>
        </p:nvGraphicFramePr>
        <p:xfrm>
          <a:off x="231775" y="1317625"/>
          <a:ext cx="8737600" cy="5299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D:\POLICJA\logo_policja_siedl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7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3" y="188640"/>
            <a:ext cx="119809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ytuł 2"/>
          <p:cNvSpPr>
            <a:spLocks noGrp="1"/>
          </p:cNvSpPr>
          <p:nvPr>
            <p:ph type="title"/>
          </p:nvPr>
        </p:nvSpPr>
        <p:spPr>
          <a:xfrm>
            <a:off x="1116013" y="260350"/>
            <a:ext cx="7416800" cy="1223963"/>
          </a:xfrm>
        </p:spPr>
        <p:txBody>
          <a:bodyPr>
            <a:noAutofit/>
          </a:bodyPr>
          <a:lstStyle/>
          <a:p>
            <a:pPr algn="ctr" eaLnBrk="1" hangingPunct="1"/>
            <a:r>
              <a:rPr lang="pl-PL" sz="2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Skala przestępczości na terenie powiatu </a:t>
            </a:r>
            <a:br>
              <a:rPr lang="pl-PL" sz="2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</a:br>
            <a:r>
              <a:rPr lang="pl-PL" sz="2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w 7 wybranych kategoriach w latach 2015 – 2017</a:t>
            </a:r>
            <a:br>
              <a:rPr lang="pl-PL" sz="2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</a:br>
            <a:r>
              <a:rPr lang="pl-PL" sz="1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 </a:t>
            </a:r>
            <a:r>
              <a:rPr lang="pl-PL" sz="1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(postępowania wszczęte) </a:t>
            </a:r>
            <a:r>
              <a:rPr lang="pl-PL" sz="2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/>
            </a:r>
            <a:br>
              <a:rPr lang="pl-PL" sz="2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</a:br>
            <a:endParaRPr lang="pl-PL" sz="1600" b="1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cs typeface="Times New Roman" pitchFamily="18" charset="0"/>
            </a:endParaRPr>
          </a:p>
        </p:txBody>
      </p:sp>
      <p:graphicFrame>
        <p:nvGraphicFramePr>
          <p:cNvPr id="8" name="Symbol zastępczy zawartości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3707635"/>
              </p:ext>
            </p:extLst>
          </p:nvPr>
        </p:nvGraphicFramePr>
        <p:xfrm>
          <a:off x="107950" y="1196752"/>
          <a:ext cx="892854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D:\POLICJA\logo_policja_siedl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7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3" y="188640"/>
            <a:ext cx="119809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ytuł 2"/>
          <p:cNvSpPr>
            <a:spLocks noGrp="1"/>
          </p:cNvSpPr>
          <p:nvPr>
            <p:ph type="title" idx="4294967295"/>
          </p:nvPr>
        </p:nvSpPr>
        <p:spPr>
          <a:xfrm>
            <a:off x="1116013" y="260350"/>
            <a:ext cx="7416800" cy="1223963"/>
          </a:xfrm>
        </p:spPr>
        <p:txBody>
          <a:bodyPr>
            <a:noAutofit/>
          </a:bodyPr>
          <a:lstStyle/>
          <a:p>
            <a:pPr algn="ctr" eaLnBrk="1" hangingPunct="1"/>
            <a:r>
              <a:rPr lang="pl-PL" sz="2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Skala przestępczości na terenie powiatu </a:t>
            </a:r>
            <a:br>
              <a:rPr lang="pl-PL" sz="2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</a:br>
            <a:r>
              <a:rPr lang="pl-PL" sz="2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w 7 wybranych kategoriach w latach 2015 – 2017</a:t>
            </a:r>
            <a:br>
              <a:rPr lang="pl-PL" sz="2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</a:br>
            <a:r>
              <a:rPr lang="pl-PL" sz="1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 </a:t>
            </a:r>
            <a:r>
              <a:rPr lang="pl-PL" sz="1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(przestępstwa stwierdzone) </a:t>
            </a:r>
            <a:r>
              <a:rPr lang="pl-PL" sz="2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/>
            </a:r>
            <a:br>
              <a:rPr lang="pl-PL" sz="2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</a:br>
            <a:endParaRPr lang="pl-PL" sz="1600" b="1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cs typeface="Times New Roman" pitchFamily="18" charset="0"/>
            </a:endParaRPr>
          </a:p>
        </p:txBody>
      </p:sp>
      <p:graphicFrame>
        <p:nvGraphicFramePr>
          <p:cNvPr id="5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3521242"/>
              </p:ext>
            </p:extLst>
          </p:nvPr>
        </p:nvGraphicFramePr>
        <p:xfrm>
          <a:off x="107950" y="1124744"/>
          <a:ext cx="9036050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D:\POLICJA\logo_policja_siedl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7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3" y="188640"/>
            <a:ext cx="119809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3437912"/>
              </p:ext>
            </p:extLst>
          </p:nvPr>
        </p:nvGraphicFramePr>
        <p:xfrm>
          <a:off x="53752" y="1556792"/>
          <a:ext cx="9036496" cy="219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Wykres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3593224"/>
              </p:ext>
            </p:extLst>
          </p:nvPr>
        </p:nvGraphicFramePr>
        <p:xfrm>
          <a:off x="0" y="3933056"/>
          <a:ext cx="9144000" cy="219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0" y="44624"/>
            <a:ext cx="9144000" cy="94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7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l-PL" altLang="pl-PL" sz="2800" b="1" dirty="0">
                <a:latin typeface="Garamond" pitchFamily="18" charset="0"/>
                <a:cs typeface="Arial" charset="0"/>
              </a:rPr>
              <a:t>STAN BEZPIECZEŃSTWA W RUCHU DROGOWYM </a:t>
            </a:r>
          </a:p>
          <a:p>
            <a:pPr algn="ctr" eaLnBrk="1" hangingPunct="1"/>
            <a:r>
              <a:rPr lang="pl-PL" altLang="pl-PL" sz="2800" b="1" dirty="0">
                <a:latin typeface="Garamond" pitchFamily="18" charset="0"/>
                <a:cs typeface="Arial" charset="0"/>
              </a:rPr>
              <a:t>W LATACH 2012 - 2017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936625"/>
          </a:xfrm>
          <a:noFill/>
        </p:spPr>
        <p:txBody>
          <a:bodyPr bIns="45720" anchor="ctr">
            <a:noAutofit/>
          </a:bodyPr>
          <a:lstStyle/>
          <a:p>
            <a:pPr algn="ctr"/>
            <a:r>
              <a:rPr lang="pl-PL" sz="2800" b="1" dirty="0" smtClean="0">
                <a:solidFill>
                  <a:schemeClr val="tx1"/>
                </a:solidFill>
                <a:latin typeface="Garamond" pitchFamily="18" charset="0"/>
                <a:cs typeface="Arial" charset="0"/>
              </a:rPr>
              <a:t>WIEK SPRAWCÓW</a:t>
            </a:r>
            <a:br>
              <a:rPr lang="pl-PL" sz="2800" b="1" dirty="0" smtClean="0">
                <a:solidFill>
                  <a:schemeClr val="tx1"/>
                </a:solidFill>
                <a:latin typeface="Garamond" pitchFamily="18" charset="0"/>
                <a:cs typeface="Arial" charset="0"/>
              </a:rPr>
            </a:br>
            <a:r>
              <a:rPr lang="pl-PL" sz="2800" b="1" dirty="0" smtClean="0">
                <a:solidFill>
                  <a:schemeClr val="tx1"/>
                </a:solidFill>
                <a:latin typeface="Garamond" pitchFamily="18" charset="0"/>
                <a:cs typeface="Arial" charset="0"/>
              </a:rPr>
              <a:t>okres I-X 2017</a:t>
            </a:r>
          </a:p>
        </p:txBody>
      </p:sp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val="3496573268"/>
              </p:ext>
            </p:extLst>
          </p:nvPr>
        </p:nvGraphicFramePr>
        <p:xfrm>
          <a:off x="4716016" y="1177844"/>
          <a:ext cx="4248472" cy="5910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Prostokąt 5"/>
          <p:cNvSpPr/>
          <p:nvPr/>
        </p:nvSpPr>
        <p:spPr>
          <a:xfrm>
            <a:off x="7351249" y="993178"/>
            <a:ext cx="6880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l-PL" sz="2000" b="1" dirty="0" smtClean="0">
                <a:solidFill>
                  <a:prstClr val="black"/>
                </a:solidFill>
              </a:rPr>
              <a:t>Piesi</a:t>
            </a:r>
            <a:endParaRPr lang="pl-PL" sz="2000" b="1" dirty="0">
              <a:solidFill>
                <a:prstClr val="black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961726" y="808512"/>
            <a:ext cx="12593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l-PL" sz="2000" b="1" dirty="0" smtClean="0">
                <a:solidFill>
                  <a:prstClr val="black"/>
                </a:solidFill>
              </a:rPr>
              <a:t>Kierujący</a:t>
            </a:r>
            <a:endParaRPr lang="pl-PL" sz="2000" b="1" dirty="0">
              <a:solidFill>
                <a:prstClr val="black"/>
              </a:solidFill>
            </a:endParaRPr>
          </a:p>
        </p:txBody>
      </p:sp>
      <p:graphicFrame>
        <p:nvGraphicFramePr>
          <p:cNvPr id="8" name="Wykres 7"/>
          <p:cNvGraphicFramePr/>
          <p:nvPr>
            <p:extLst>
              <p:ext uri="{D42A27DB-BD31-4B8C-83A1-F6EECF244321}">
                <p14:modId xmlns:p14="http://schemas.microsoft.com/office/powerpoint/2010/main" val="277912780"/>
              </p:ext>
            </p:extLst>
          </p:nvPr>
        </p:nvGraphicFramePr>
        <p:xfrm>
          <a:off x="0" y="1177844"/>
          <a:ext cx="4791844" cy="5522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pitał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pitał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pita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5233</TotalTime>
  <Words>205</Words>
  <Application>Microsoft Office PowerPoint</Application>
  <PresentationFormat>Pokaz na ekranie (4:3)</PresentationFormat>
  <Paragraphs>75</Paragraphs>
  <Slides>14</Slides>
  <Notes>6</Notes>
  <HiddenSlides>0</HiddenSlides>
  <MMClips>0</MMClips>
  <ScaleCrop>false</ScaleCrop>
  <HeadingPairs>
    <vt:vector size="8" baseType="variant">
      <vt:variant>
        <vt:lpstr>Używane czcionki</vt:lpstr>
      </vt:variant>
      <vt:variant>
        <vt:i4>11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0</vt:i4>
      </vt:variant>
      <vt:variant>
        <vt:lpstr>Tytuły slajdów</vt:lpstr>
      </vt:variant>
      <vt:variant>
        <vt:i4>14</vt:i4>
      </vt:variant>
    </vt:vector>
  </HeadingPairs>
  <TitlesOfParts>
    <vt:vector size="26" baseType="lpstr">
      <vt:lpstr>Microsoft YaHei</vt:lpstr>
      <vt:lpstr>SimSun</vt:lpstr>
      <vt:lpstr>Arial</vt:lpstr>
      <vt:lpstr>Calibri</vt:lpstr>
      <vt:lpstr>Cambria</vt:lpstr>
      <vt:lpstr>Franklin Gothic Book</vt:lpstr>
      <vt:lpstr>Garamond</vt:lpstr>
      <vt:lpstr>Monotype Corsiva</vt:lpstr>
      <vt:lpstr>Perpetua</vt:lpstr>
      <vt:lpstr>Times New Roman</vt:lpstr>
      <vt:lpstr>Wingdings 2</vt:lpstr>
      <vt:lpstr>Kapitał</vt:lpstr>
      <vt:lpstr>  „Porozmawiajmy o bezpieczeństwie – możesz mieć na nie wpływ” </vt:lpstr>
      <vt:lpstr>Przestępczość ogółem (postępowania wszczęte)  (źródło danych – Biuletyn statystyczny KWP)</vt:lpstr>
      <vt:lpstr>Przestępczość ogółem (przestępstwa stwierdzone)  (źródło danych – Biuletyn statystyczny KWP)</vt:lpstr>
      <vt:lpstr>Przestępczość wybrane 7 kategorii (postępowania wszczęte)  (źródło danych – Biuletyn statystyczny KWP)</vt:lpstr>
      <vt:lpstr>Przestępczość wybrane 7 kategorii (przestępstwa stwierdzone)  (źródło danych – Biuletyn statystyczny KWP)</vt:lpstr>
      <vt:lpstr>Skala przestępczości na terenie powiatu  w 7 wybranych kategoriach w latach 2015 – 2017  (postępowania wszczęte)  </vt:lpstr>
      <vt:lpstr>Skala przestępczości na terenie powiatu  w 7 wybranych kategoriach w latach 2015 – 2017  (przestępstwa stwierdzone)  </vt:lpstr>
      <vt:lpstr>Prezentacja programu PowerPoint</vt:lpstr>
      <vt:lpstr>WIEK SPRAWCÓW okres I-X 2017</vt:lpstr>
      <vt:lpstr>PRZYCZYNY WYPADKÓW Z WINY KIERUJĄCYCH okres I-X 2017</vt:lpstr>
      <vt:lpstr>PRZYCZYNY WYPADKÓW Z WINY PIESZYCH okres I-X 2017</vt:lpstr>
      <vt:lpstr>OSZUSTWA metodą „na wnuczka” i podobne  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Policja</dc:creator>
  <cp:lastModifiedBy>Jerzy Cabaj</cp:lastModifiedBy>
  <cp:revision>466</cp:revision>
  <dcterms:created xsi:type="dcterms:W3CDTF">2014-02-05T13:43:22Z</dcterms:created>
  <dcterms:modified xsi:type="dcterms:W3CDTF">2017-11-23T13:59:37Z</dcterms:modified>
  <cp:contentStatus/>
</cp:coreProperties>
</file>